
<file path=[Content_Types].xml><?xml version="1.0" encoding="utf-8"?>
<Types xmlns="http://schemas.openxmlformats.org/package/2006/content-types">
  <Default Extension="png" ContentType="image/png"/>
  <Default Extension="jfif" ContentType="image/jpe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4"/>
    <p:sldMasterId id="2147484118" r:id="rId5"/>
  </p:sldMasterIdLst>
  <p:notesMasterIdLst>
    <p:notesMasterId r:id="rId18"/>
  </p:notesMasterIdLst>
  <p:handoutMasterIdLst>
    <p:handoutMasterId r:id="rId19"/>
  </p:handoutMasterIdLst>
  <p:sldIdLst>
    <p:sldId id="368" r:id="rId6"/>
    <p:sldId id="463" r:id="rId7"/>
    <p:sldId id="464" r:id="rId8"/>
    <p:sldId id="471" r:id="rId9"/>
    <p:sldId id="470" r:id="rId10"/>
    <p:sldId id="484" r:id="rId11"/>
    <p:sldId id="486" r:id="rId12"/>
    <p:sldId id="473" r:id="rId13"/>
    <p:sldId id="487" r:id="rId14"/>
    <p:sldId id="488" r:id="rId15"/>
    <p:sldId id="490" r:id="rId16"/>
    <p:sldId id="474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4">
          <p15:clr>
            <a:srgbClr val="A4A3A4"/>
          </p15:clr>
        </p15:guide>
        <p15:guide id="2" pos="1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regory.Lowe" initials="GL" lastIdx="1" clrIdx="0"/>
  <p:cmAuthor id="1" name="O'CONNOR, TRACY L CTR US Air Force HAF SAF/IAPC" initials="OTLCUAFHS" lastIdx="4" clrIdx="1">
    <p:extLst>
      <p:ext uri="{19B8F6BF-5375-455C-9EA6-DF929625EA0E}">
        <p15:presenceInfo xmlns:p15="http://schemas.microsoft.com/office/powerpoint/2012/main" userId="S-1-5-21-1271409858-1095883707-2794662393-91994869" providerId="AD"/>
      </p:ext>
    </p:extLst>
  </p:cmAuthor>
  <p:cmAuthor id="2" name="SOLADA, KRISTEN J CTR USAF HAF SAF/IAPC" initials="SKJCUHS" lastIdx="2" clrIdx="2">
    <p:extLst>
      <p:ext uri="{19B8F6BF-5375-455C-9EA6-DF929625EA0E}">
        <p15:presenceInfo xmlns:p15="http://schemas.microsoft.com/office/powerpoint/2012/main" userId="S-1-5-21-1271409858-1095883707-2794662393-945426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5DC7"/>
    <a:srgbClr val="000099"/>
    <a:srgbClr val="FFCC00"/>
    <a:srgbClr val="76F616"/>
    <a:srgbClr val="151C77"/>
    <a:srgbClr val="DDDDDD"/>
    <a:srgbClr val="008000"/>
    <a:srgbClr val="C0C0C0"/>
    <a:srgbClr val="FF990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0" autoAdjust="0"/>
    <p:restoredTop sz="93867" autoAdjust="0"/>
  </p:normalViewPr>
  <p:slideViewPr>
    <p:cSldViewPr snapToGrid="0">
      <p:cViewPr varScale="1">
        <p:scale>
          <a:sx n="71" d="100"/>
          <a:sy n="71" d="100"/>
        </p:scale>
        <p:origin x="1254" y="66"/>
      </p:cViewPr>
      <p:guideLst>
        <p:guide orient="horz" pos="894"/>
        <p:guide pos="174"/>
      </p:guideLst>
    </p:cSldViewPr>
  </p:slideViewPr>
  <p:outlineViewPr>
    <p:cViewPr>
      <p:scale>
        <a:sx n="33" d="100"/>
        <a:sy n="33" d="100"/>
      </p:scale>
      <p:origin x="222" y="588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50" d="100"/>
          <a:sy n="50" d="100"/>
        </p:scale>
        <p:origin x="-2688" y="-954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636" tIns="46315" rIns="92636" bIns="46315" numCol="1" anchor="t" anchorCtr="0" compatLnSpc="1">
            <a:prstTxWarp prst="textNoShape">
              <a:avLst/>
            </a:prstTxWarp>
          </a:bodyPr>
          <a:lstStyle>
            <a:lvl1pPr algn="l" defTabSz="92700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636" tIns="46315" rIns="92636" bIns="46315" numCol="1" anchor="t" anchorCtr="0" compatLnSpc="1">
            <a:prstTxWarp prst="textNoShape">
              <a:avLst/>
            </a:prstTxWarp>
          </a:bodyPr>
          <a:lstStyle>
            <a:lvl1pPr algn="r" defTabSz="92700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23328"/>
            <a:ext cx="3038475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636" tIns="46315" rIns="92636" bIns="46315" numCol="1" anchor="b" anchorCtr="0" compatLnSpc="1">
            <a:prstTxWarp prst="textNoShape">
              <a:avLst/>
            </a:prstTxWarp>
          </a:bodyPr>
          <a:lstStyle>
            <a:lvl1pPr algn="l" defTabSz="92700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23328"/>
            <a:ext cx="3038475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636" tIns="46315" rIns="92636" bIns="46315" numCol="1" anchor="b" anchorCtr="0" compatLnSpc="1">
            <a:prstTxWarp prst="textNoShape">
              <a:avLst/>
            </a:prstTxWarp>
          </a:bodyPr>
          <a:lstStyle>
            <a:lvl1pPr algn="r" defTabSz="92700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3510E9F-451B-420F-BD26-43E7C86A0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81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6" tIns="46315" rIns="92636" bIns="46315" numCol="1" anchor="t" anchorCtr="0" compatLnSpc="1">
            <a:prstTxWarp prst="textNoShape">
              <a:avLst/>
            </a:prstTxWarp>
          </a:bodyPr>
          <a:lstStyle>
            <a:lvl1pPr algn="l" defTabSz="92700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6" tIns="46315" rIns="92636" bIns="46315" numCol="1" anchor="t" anchorCtr="0" compatLnSpc="1">
            <a:prstTxWarp prst="textNoShape">
              <a:avLst/>
            </a:prstTxWarp>
          </a:bodyPr>
          <a:lstStyle>
            <a:lvl1pPr algn="r" defTabSz="92700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416427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6" tIns="46315" rIns="92636" bIns="463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31266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6" tIns="46315" rIns="92636" bIns="46315" numCol="1" anchor="b" anchorCtr="0" compatLnSpc="1">
            <a:prstTxWarp prst="textNoShape">
              <a:avLst/>
            </a:prstTxWarp>
          </a:bodyPr>
          <a:lstStyle>
            <a:lvl1pPr algn="l" defTabSz="92700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831266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6" tIns="46315" rIns="92636" bIns="46315" numCol="1" anchor="b" anchorCtr="0" compatLnSpc="1">
            <a:prstTxWarp prst="textNoShape">
              <a:avLst/>
            </a:prstTxWarp>
          </a:bodyPr>
          <a:lstStyle>
            <a:lvl1pPr algn="r" defTabSz="92700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A42CBA4-45FB-4A24-AED7-802B5D2ED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817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6C8F5E-8F0E-4681-9C2D-46DED5D311C2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443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42CBA4-45FB-4A24-AED7-802B5D2EDA7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68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42CBA4-45FB-4A24-AED7-802B5D2EDA7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65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42CBA4-45FB-4A24-AED7-802B5D2EDA7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536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42CBA4-45FB-4A24-AED7-802B5D2EDA7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85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42CBA4-45FB-4A24-AED7-802B5D2EDA7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730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Bundeswehr WIS = Bundeswehr Research</a:t>
            </a:r>
            <a:r>
              <a:rPr lang="en-US" baseline="0" dirty="0" smtClean="0"/>
              <a:t> Institute for Protective Technologies and NBC Protection – Munster GE</a:t>
            </a:r>
          </a:p>
          <a:p>
            <a:r>
              <a:rPr lang="en-US" baseline="0" dirty="0" smtClean="0"/>
              <a:t>DSTG – Defence Science and Technology Group</a:t>
            </a:r>
          </a:p>
          <a:p>
            <a:r>
              <a:rPr lang="en-US" baseline="0" dirty="0" smtClean="0"/>
              <a:t>ONERA – </a:t>
            </a:r>
          </a:p>
          <a:p>
            <a:r>
              <a:rPr lang="en-US" baseline="0" dirty="0" smtClean="0"/>
              <a:t>DSTL – Defence Science and Technology Laboratory</a:t>
            </a:r>
          </a:p>
          <a:p>
            <a:r>
              <a:rPr lang="en-US" baseline="0" dirty="0" smtClean="0"/>
              <a:t>SLS – Space Launch Squadron (Meadow Aerodynamics part of Tel Aviv University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42CBA4-45FB-4A24-AED7-802B5D2EDA7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00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42CBA4-45FB-4A24-AED7-802B5D2EDA7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061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270000" y="1233488"/>
            <a:ext cx="655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 i="1">
                <a:latin typeface="Century Schoolbook" pitchFamily="18" charset="0"/>
                <a:cs typeface="+mn-cs"/>
              </a:rPr>
              <a:t>I n t e g r i t y  -  S e r v i c e  -  E x c e l l e n c e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pic>
        <p:nvPicPr>
          <p:cNvPr id="6" name="Picture 13" descr="afsymb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3698875"/>
            <a:ext cx="3305175" cy="260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406525" y="500063"/>
            <a:ext cx="628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3600" b="1" i="1">
                <a:cs typeface="+mn-cs"/>
              </a:rPr>
              <a:t>Headquarters U.S. Air Force</a:t>
            </a: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276225" y="1962150"/>
            <a:ext cx="8486775" cy="1600200"/>
          </a:xfrm>
        </p:spPr>
        <p:txBody>
          <a:bodyPr/>
          <a:lstStyle>
            <a:lvl1pPr>
              <a:defRPr sz="4400"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A8BCC-5BFD-4009-9BF0-EF46240ECB96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D3729-953D-44CF-8FAD-635B37A279D8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5438" y="76200"/>
            <a:ext cx="2132012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225" y="76200"/>
            <a:ext cx="6246813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3D39C-89B0-4011-B00B-C7914A420680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76200"/>
            <a:ext cx="71437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6225" y="1504950"/>
            <a:ext cx="4122738" cy="4743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1363" y="1504950"/>
            <a:ext cx="4122737" cy="4743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2973D-5EBC-411F-9FD3-DEF5A26AC4B3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70000" y="1233488"/>
            <a:ext cx="655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 i="1" dirty="0">
                <a:latin typeface="Century Schoolbook" pitchFamily="18" charset="0"/>
                <a:cs typeface="+mn-cs"/>
              </a:rPr>
              <a:t>I n t e g r i t y  -  S e r v i c e  -  E x c e l l e n c e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406525" y="500063"/>
            <a:ext cx="63230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3600" b="1" i="1" dirty="0">
                <a:cs typeface="+mn-cs"/>
              </a:rPr>
              <a:t>Headquarters U.S. Air Force</a:t>
            </a:r>
          </a:p>
        </p:txBody>
      </p:sp>
      <p:pic>
        <p:nvPicPr>
          <p:cNvPr id="8" name="Picture 13" descr="YoAFF%20Vert%202%20clr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463" y="4864100"/>
            <a:ext cx="4568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9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276226" y="1962150"/>
            <a:ext cx="8486775" cy="1600200"/>
          </a:xfrm>
        </p:spPr>
        <p:txBody>
          <a:bodyPr/>
          <a:lstStyle>
            <a:lvl1pPr>
              <a:defRPr sz="4400"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540828" y="4191000"/>
            <a:ext cx="2895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Rank, Name</a:t>
            </a:r>
          </a:p>
          <a:p>
            <a:r>
              <a:rPr lang="en-US" dirty="0"/>
              <a:t>Office Symbol</a:t>
            </a:r>
          </a:p>
          <a:p>
            <a:r>
              <a:rPr lang="en-US" dirty="0"/>
              <a:t>Date of Briefing</a:t>
            </a:r>
          </a:p>
          <a:p>
            <a:r>
              <a:rPr lang="en-US" dirty="0"/>
              <a:t>Version #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1E98A-276E-42FD-9EE0-E7BB0CBD4B34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70000" y="1233488"/>
            <a:ext cx="655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 i="1" dirty="0">
                <a:solidFill>
                  <a:srgbClr val="000000"/>
                </a:solidFill>
                <a:latin typeface="Century Schoolbook" pitchFamily="18" charset="0"/>
                <a:cs typeface="+mn-cs"/>
              </a:rPr>
              <a:t>I n t e g r i t y  -  S e r v i c e  -  E x c e l l e n c e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406525" y="500063"/>
            <a:ext cx="628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3600" b="1" i="1" dirty="0">
                <a:solidFill>
                  <a:srgbClr val="000000"/>
                </a:solidFill>
                <a:cs typeface="+mn-cs"/>
              </a:rPr>
              <a:t>Headquarters U.S. Air Force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213100" y="190500"/>
            <a:ext cx="2362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  <a:cs typeface="+mn-cs"/>
              </a:rPr>
              <a:t> </a:t>
            </a:r>
          </a:p>
        </p:txBody>
      </p:sp>
      <p:pic>
        <p:nvPicPr>
          <p:cNvPr id="9" name="Picture 12" descr="afsymbo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3698875"/>
            <a:ext cx="3305175" cy="260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5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4095750" y="3924300"/>
            <a:ext cx="4495800" cy="10477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018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3467100" y="1962150"/>
            <a:ext cx="5143500" cy="1600200"/>
          </a:xfrm>
        </p:spPr>
        <p:txBody>
          <a:bodyPr/>
          <a:lstStyle>
            <a:lvl1pPr>
              <a:defRPr sz="4400"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969696"/>
                </a:solidFill>
                <a:latin typeface="+mn-lt"/>
              </a:defRPr>
            </a:lvl1pPr>
          </a:lstStyle>
          <a:p>
            <a:pPr eaLnBrk="0" hangingPunct="0">
              <a:defRPr/>
            </a:pPr>
            <a:r>
              <a:rPr lang="en-US">
                <a:cs typeface="+mn-cs"/>
              </a:rPr>
              <a:t>As of: 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AA614-4E43-4AC4-9E47-46352005CE35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59E35-220A-418D-B92B-CCA3B614D969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D4756-5D3E-486D-B8F9-7A3E6F26C144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999D5-1F93-4D2A-94D3-E3F505AE0913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4B997-82E1-42E0-91C2-1E48D0A6DD30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B1C2A-4E84-4671-959B-542E78CBBAF7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7CB9A-EB78-44A5-81E1-E837C391F8C8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EC5A7-60D5-4156-811C-7223432D4EB5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78C7F-A3E0-455F-87CF-044DE00E42E6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B2057-D0EA-49C7-8491-D5815D4830D2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00CFA-6217-4BAA-90FC-4F0D1841A245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9275" y="76200"/>
            <a:ext cx="2032000" cy="5784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76200"/>
            <a:ext cx="5946775" cy="5784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2F7F4-7E36-4331-97ED-11BB61780B62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76200"/>
            <a:ext cx="7086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1620D-4D98-4632-8DF2-388B3959CE4E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3EDAA-3E6F-4C14-8E32-4DFEDA0374F9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225" y="1504950"/>
            <a:ext cx="4122738" cy="474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1363" y="1504950"/>
            <a:ext cx="4122737" cy="474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2FB3F-FF08-493D-87A7-C94D33A79E71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B7A48-0340-4758-95D6-1594BAC13FA2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5C109-0C98-4C33-B1CD-3E4A4BD63850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A708E-4366-44A6-BA39-7B8634BC26AD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ECE94-C71A-4D4C-ABFF-F52321BC2292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82DE2-422B-42CC-AA99-42C605FC6456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solidFill>
                  <a:srgbClr val="969696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969696"/>
                </a:solidFill>
                <a:cs typeface="+mn-cs"/>
              </a:defRPr>
            </a:lvl1pPr>
          </a:lstStyle>
          <a:p>
            <a:pPr>
              <a:defRPr/>
            </a:pPr>
            <a:fld id="{9B4DA363-22F4-4ADC-B5A5-B23B2487AA15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49157" name="Text Box 1029"/>
          <p:cNvSpPr txBox="1">
            <a:spLocks noChangeArrowheads="1"/>
          </p:cNvSpPr>
          <p:nvPr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600" b="1" i="1">
                <a:latin typeface="Century Schoolbook" pitchFamily="18" charset="0"/>
                <a:cs typeface="+mn-cs"/>
              </a:rPr>
              <a:t>I n t e g r i t y  -  S e r v i c e  -  E x c e l l e n c e</a:t>
            </a:r>
          </a:p>
        </p:txBody>
      </p:sp>
      <p:sp>
        <p:nvSpPr>
          <p:cNvPr id="2053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663700" y="76200"/>
            <a:ext cx="7143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63" name="Line 1035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49164" name="Line 1036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pic>
        <p:nvPicPr>
          <p:cNvPr id="2056" name="Picture 1037" descr="afsymbol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92113" y="90488"/>
            <a:ext cx="1346200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Rectangle 10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6225" y="1504950"/>
            <a:ext cx="8397875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0"/>
            <a:r>
              <a:rPr lang="en-US" smtClean="0"/>
              <a:t>2nd Bullet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6" r:id="rId1"/>
    <p:sldLayoutId id="2147484105" r:id="rId2"/>
    <p:sldLayoutId id="2147484106" r:id="rId3"/>
    <p:sldLayoutId id="2147484107" r:id="rId4"/>
    <p:sldLayoutId id="2147484108" r:id="rId5"/>
    <p:sldLayoutId id="2147484109" r:id="rId6"/>
    <p:sldLayoutId id="2147484110" r:id="rId7"/>
    <p:sldLayoutId id="2147484111" r:id="rId8"/>
    <p:sldLayoutId id="2147484112" r:id="rId9"/>
    <p:sldLayoutId id="2147484113" r:id="rId10"/>
    <p:sldLayoutId id="2147484114" r:id="rId11"/>
    <p:sldLayoutId id="2147484115" r:id="rId12"/>
    <p:sldLayoutId id="2147484117" r:id="rId13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1536700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69696"/>
                </a:solidFill>
                <a:latin typeface="+mn-lt"/>
              </a:defRPr>
            </a:lvl1pPr>
          </a:lstStyle>
          <a:p>
            <a:pPr eaLnBrk="0" hangingPunct="0">
              <a:defRPr/>
            </a:pPr>
            <a:fld id="{012513D9-2B1F-46FE-B761-5C815B6FBCFD}" type="slidenum">
              <a:rPr lang="en-US">
                <a:cs typeface="+mn-cs"/>
              </a:rPr>
              <a:pPr eaLnBrk="0" hangingPunct="0">
                <a:defRPr/>
              </a:pPr>
              <a:t>‹#›</a:t>
            </a:fld>
            <a:endParaRPr lang="en-US" dirty="0">
              <a:solidFill>
                <a:srgbClr val="808080"/>
              </a:solidFill>
              <a:cs typeface="+mn-cs"/>
            </a:endParaRPr>
          </a:p>
        </p:txBody>
      </p:sp>
      <p:sp>
        <p:nvSpPr>
          <p:cNvPr id="49157" name="Text Box 1029"/>
          <p:cNvSpPr txBox="1">
            <a:spLocks noChangeArrowheads="1"/>
          </p:cNvSpPr>
          <p:nvPr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600" b="1" i="1" dirty="0">
                <a:solidFill>
                  <a:srgbClr val="000000"/>
                </a:solidFill>
                <a:latin typeface="Century Schoolbook" pitchFamily="18" charset="0"/>
                <a:cs typeface="+mn-cs"/>
              </a:rPr>
              <a:t>I n t e g r i t y  -  S e r v i c e  -  E x c e l l e n c e</a:t>
            </a:r>
          </a:p>
        </p:txBody>
      </p:sp>
      <p:sp>
        <p:nvSpPr>
          <p:cNvPr id="1029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663700" y="76200"/>
            <a:ext cx="708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59" name="Line 1031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49160" name="Line 1032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pic>
        <p:nvPicPr>
          <p:cNvPr id="1032" name="Picture 9" descr="afsymbol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92113" y="90488"/>
            <a:ext cx="1346200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20" r:id="rId2"/>
    <p:sldLayoutId id="2147484121" r:id="rId3"/>
    <p:sldLayoutId id="2147484122" r:id="rId4"/>
    <p:sldLayoutId id="2147484123" r:id="rId5"/>
    <p:sldLayoutId id="2147484124" r:id="rId6"/>
    <p:sldLayoutId id="2147484125" r:id="rId7"/>
    <p:sldLayoutId id="2147484126" r:id="rId8"/>
    <p:sldLayoutId id="2147484127" r:id="rId9"/>
    <p:sldLayoutId id="2147484128" r:id="rId10"/>
    <p:sldLayoutId id="2147484129" r:id="rId11"/>
    <p:sldLayoutId id="2147484130" r:id="rId12"/>
  </p:sldLayoutIdLst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2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9.png"/><Relationship Id="rId7" Type="http://schemas.openxmlformats.org/officeDocument/2006/relationships/image" Target="../media/image21.e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0.png"/><Relationship Id="rId11" Type="http://schemas.openxmlformats.org/officeDocument/2006/relationships/image" Target="../media/image18.e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usaf.pentagon.saf-ia.mbx.esep-workflow@mail.mil" TargetMode="Externa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s://dod.defense.gov/Portals/1/Documents/pubs/2018-National-Defense-Strategy-Summary.pdf" TargetMode="External"/><Relationship Id="rId7" Type="http://schemas.openxmlformats.org/officeDocument/2006/relationships/image" Target="../media/image6.jf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jpeg"/><Relationship Id="rId5" Type="http://schemas.openxmlformats.org/officeDocument/2006/relationships/hyperlink" Target="https://www.af.mil/Portals/1/documents/2019%20SAF%20story%20attachments/Air%20Force%20Science%20and%20Technology%20Strategy.pdf?ver=2019-04-17-131216-723&amp;timestamp=1555530064092" TargetMode="External"/><Relationship Id="rId4" Type="http://schemas.openxmlformats.org/officeDocument/2006/relationships/hyperlink" Target="https://www.cto.mil/modernization-priorities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fia.hq.af.mil/Force-Development/Engineer-and-Scientist-Exchange-Program/FAQ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13" Type="http://schemas.openxmlformats.org/officeDocument/2006/relationships/image" Target="../media/image15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3.wmf"/><Relationship Id="rId12" Type="http://schemas.openxmlformats.org/officeDocument/2006/relationships/image" Target="../media/image14.png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11" Type="http://schemas.openxmlformats.org/officeDocument/2006/relationships/image" Target="../media/image9.wmf"/><Relationship Id="rId5" Type="http://schemas.openxmlformats.org/officeDocument/2006/relationships/image" Target="../media/image11.png"/><Relationship Id="rId10" Type="http://schemas.openxmlformats.org/officeDocument/2006/relationships/oleObject" Target="../embeddings/oleObject2.bin"/><Relationship Id="rId4" Type="http://schemas.openxmlformats.org/officeDocument/2006/relationships/image" Target="../media/image10.png"/><Relationship Id="rId9" Type="http://schemas.openxmlformats.org/officeDocument/2006/relationships/image" Target="../media/image8.wmf"/><Relationship Id="rId1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342616-C4A8-4D64-9AB5-8C355238CA7A}" type="slidenum">
              <a:rPr lang="en-US" smtClean="0"/>
              <a:pPr>
                <a:defRPr/>
              </a:pPr>
              <a:t>1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57200" y="1941513"/>
            <a:ext cx="8305800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en-US" sz="4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1962150"/>
            <a:ext cx="9131299" cy="1600200"/>
          </a:xfrm>
        </p:spPr>
        <p:txBody>
          <a:bodyPr/>
          <a:lstStyle/>
          <a:p>
            <a:pPr algn="ctr"/>
            <a:r>
              <a:rPr lang="en-US" dirty="0" smtClean="0"/>
              <a:t>USAF Engineer and Scientist Exchange Program (ESEP)</a:t>
            </a:r>
            <a:endParaRPr lang="en-US" dirty="0"/>
          </a:p>
        </p:txBody>
      </p:sp>
      <p:sp>
        <p:nvSpPr>
          <p:cNvPr id="5" name="Title 5"/>
          <p:cNvSpPr txBox="1">
            <a:spLocks/>
          </p:cNvSpPr>
          <p:nvPr/>
        </p:nvSpPr>
        <p:spPr bwMode="auto">
          <a:xfrm>
            <a:off x="4150468" y="3997022"/>
            <a:ext cx="4612532" cy="173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400" b="1" i="0">
                <a:solidFill>
                  <a:srgbClr val="151C77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5pPr>
            <a:lvl6pPr marL="4572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6pPr>
            <a:lvl7pPr marL="9144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7pPr>
            <a:lvl8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8pPr>
            <a:lvl9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151C77"/>
                </a:solidFill>
                <a:latin typeface="Arial" charset="0"/>
              </a:defRPr>
            </a:lvl9pPr>
          </a:lstStyle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Deputy Under Secretary of the Air Force International Affairs (SAF/IA)</a:t>
            </a:r>
          </a:p>
          <a:p>
            <a:pPr algn="ctr"/>
            <a:endParaRPr lang="en-US" sz="1800" dirty="0" smtClean="0">
              <a:solidFill>
                <a:schemeClr val="tx1"/>
              </a:solidFill>
            </a:endParaRPr>
          </a:p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Armaments Cooperation Division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USAF ESEP Overseas</a:t>
            </a:r>
            <a:br>
              <a:rPr lang="en-US" dirty="0" smtClean="0"/>
            </a:br>
            <a:r>
              <a:rPr lang="en-US" sz="1000" dirty="0"/>
              <a:t>as of Feb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8999D5-1F93-4D2A-94D3-E3F505AE0913}" type="slidenum">
              <a:rPr lang="en-US" smtClean="0"/>
              <a:pPr>
                <a:defRPr/>
              </a:pPr>
              <a:t>10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89312" y="1973172"/>
            <a:ext cx="657994" cy="743793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ctr"/>
            <a:endParaRPr lang="en-US" sz="3600" b="1" dirty="0">
              <a:solidFill>
                <a:srgbClr val="151C77"/>
              </a:solidFill>
              <a:ea typeface="+mj-ea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97186" y="1610959"/>
            <a:ext cx="685550" cy="743793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ctr"/>
            <a:endParaRPr lang="en-US" sz="3600" b="1" dirty="0">
              <a:solidFill>
                <a:srgbClr val="151C77"/>
              </a:solidFill>
              <a:ea typeface="+mj-ea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77502" y="2290182"/>
            <a:ext cx="685550" cy="743793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ctr"/>
            <a:endParaRPr lang="en-US" sz="3600" b="1" dirty="0">
              <a:solidFill>
                <a:srgbClr val="151C77"/>
              </a:solidFill>
              <a:ea typeface="+mj-ea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76641" y="1484406"/>
            <a:ext cx="685550" cy="743793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ctr"/>
            <a:endParaRPr lang="en-US" sz="3600" b="1" dirty="0">
              <a:solidFill>
                <a:srgbClr val="151C77"/>
              </a:solidFill>
              <a:ea typeface="+mj-ea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38294" y="3481757"/>
            <a:ext cx="685550" cy="743793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endParaRPr lang="en-US" sz="3600" b="1" dirty="0">
              <a:solidFill>
                <a:srgbClr val="151C77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1720659" y="2538113"/>
            <a:ext cx="571292" cy="247931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65" name="Group 164"/>
          <p:cNvGrpSpPr/>
          <p:nvPr/>
        </p:nvGrpSpPr>
        <p:grpSpPr>
          <a:xfrm>
            <a:off x="1538294" y="1448882"/>
            <a:ext cx="3571177" cy="2304096"/>
            <a:chOff x="131845" y="1431377"/>
            <a:chExt cx="2969762" cy="1871301"/>
          </a:xfrm>
        </p:grpSpPr>
        <p:pic>
          <p:nvPicPr>
            <p:cNvPr id="166" name="Picture 8" descr="aust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5588" y="1713495"/>
              <a:ext cx="1604362" cy="1309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167" name="Object 166"/>
            <p:cNvGraphicFramePr>
              <a:graphicFrameLocks noChangeAspect="1"/>
            </p:cNvGraphicFramePr>
            <p:nvPr>
              <p:extLst/>
            </p:nvPr>
          </p:nvGraphicFramePr>
          <p:xfrm>
            <a:off x="303309" y="1560258"/>
            <a:ext cx="718405" cy="4484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0" name="Clip" r:id="rId4" imgW="3032125" imgH="1524000" progId="">
                    <p:embed/>
                  </p:oleObj>
                </mc:Choice>
                <mc:Fallback>
                  <p:oleObj name="Clip" r:id="rId4" imgW="3032125" imgH="1524000" progId="">
                    <p:embed/>
                    <p:pic>
                      <p:nvPicPr>
                        <p:cNvPr id="167" name="Object 1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3309" y="1560258"/>
                          <a:ext cx="718405" cy="448428"/>
                        </a:xfrm>
                        <a:prstGeom prst="rect">
                          <a:avLst/>
                        </a:prstGeom>
                        <a:noFill/>
                        <a:ln>
                          <a:solidFill>
                            <a:schemeClr val="tx1"/>
                          </a:solidFill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8" name="TextBox 167"/>
            <p:cNvSpPr txBox="1"/>
            <p:nvPr/>
          </p:nvSpPr>
          <p:spPr>
            <a:xfrm>
              <a:off x="131845" y="2912019"/>
              <a:ext cx="1288787" cy="390659"/>
            </a:xfrm>
            <a:prstGeom prst="rect">
              <a:avLst/>
            </a:prstGeom>
            <a:noFill/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1000" b="1" u="sng" dirty="0">
                  <a:solidFill>
                    <a:srgbClr val="151C77"/>
                  </a:solidFill>
                  <a:ea typeface="+mj-ea"/>
                  <a:cs typeface="Arial" pitchFamily="34" charset="0"/>
                </a:rPr>
                <a:t>DSTG Edinburgh</a:t>
              </a:r>
            </a:p>
            <a:p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Dr. </a:t>
              </a:r>
              <a:r>
                <a:rPr lang="en-US" sz="1000" b="1" dirty="0">
                  <a:solidFill>
                    <a:srgbClr val="151C77"/>
                  </a:solidFill>
                  <a:ea typeface="+mj-ea"/>
                  <a:cs typeface="Arial" pitchFamily="34" charset="0"/>
                </a:rPr>
                <a:t>D</a:t>
              </a:r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avid Barton </a:t>
              </a:r>
            </a:p>
            <a:p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AFRL/RVB</a:t>
              </a:r>
              <a:endParaRPr lang="en-US" sz="1000" b="1" dirty="0">
                <a:solidFill>
                  <a:srgbClr val="151C77"/>
                </a:solidFill>
                <a:ea typeface="+mj-ea"/>
                <a:cs typeface="Arial" pitchFamily="34" charset="0"/>
              </a:endParaRPr>
            </a:p>
          </p:txBody>
        </p:sp>
        <p:sp>
          <p:nvSpPr>
            <p:cNvPr id="169" name="Line 28"/>
            <p:cNvSpPr>
              <a:spLocks noChangeShapeType="1"/>
            </p:cNvSpPr>
            <p:nvPr/>
          </p:nvSpPr>
          <p:spPr bwMode="auto">
            <a:xfrm flipV="1">
              <a:off x="1167532" y="2679349"/>
              <a:ext cx="174669" cy="1780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Arial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1457056" y="1431377"/>
              <a:ext cx="1644551" cy="395250"/>
            </a:xfrm>
            <a:prstGeom prst="rect">
              <a:avLst/>
            </a:prstGeom>
            <a:noFill/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1000" b="1" u="sng" dirty="0">
                  <a:solidFill>
                    <a:srgbClr val="151C77"/>
                  </a:solidFill>
                  <a:ea typeface="+mj-ea"/>
                  <a:cs typeface="Arial" pitchFamily="34" charset="0"/>
                </a:rPr>
                <a:t>DSTG Fisherman’s Bend</a:t>
              </a:r>
            </a:p>
            <a:p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Capt </a:t>
              </a:r>
              <a:r>
                <a:rPr lang="en-US" sz="1000" b="1" dirty="0">
                  <a:solidFill>
                    <a:srgbClr val="151C77"/>
                  </a:solidFill>
                  <a:ea typeface="+mj-ea"/>
                  <a:cs typeface="Arial" pitchFamily="34" charset="0"/>
                </a:rPr>
                <a:t>Paul Gulotta</a:t>
              </a:r>
            </a:p>
            <a:p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AFRL/RVES</a:t>
              </a:r>
              <a:endParaRPr lang="en-US" sz="1000" b="1" dirty="0">
                <a:solidFill>
                  <a:srgbClr val="151C77"/>
                </a:solidFill>
                <a:ea typeface="+mj-ea"/>
                <a:cs typeface="Arial" pitchFamily="34" charset="0"/>
              </a:endParaRPr>
            </a:p>
          </p:txBody>
        </p:sp>
        <p:sp>
          <p:nvSpPr>
            <p:cNvPr id="171" name="Line 28"/>
            <p:cNvSpPr>
              <a:spLocks noChangeShapeType="1"/>
            </p:cNvSpPr>
            <p:nvPr/>
          </p:nvSpPr>
          <p:spPr bwMode="auto">
            <a:xfrm flipH="1">
              <a:off x="1518607" y="1874952"/>
              <a:ext cx="198889" cy="8835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Arial"/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5919910" y="1731038"/>
            <a:ext cx="2684562" cy="1841867"/>
            <a:chOff x="7422376" y="2862537"/>
            <a:chExt cx="2152401" cy="1515680"/>
          </a:xfrm>
        </p:grpSpPr>
        <p:pic>
          <p:nvPicPr>
            <p:cNvPr id="173" name="Picture 223" descr="N:\Gibber\ESEP Country Maps &amp; Flags for PP Slides\Country Maps\Map of Japan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2376" y="2862537"/>
              <a:ext cx="1580865" cy="14614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4" name="Picture 3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778699" y="3046817"/>
              <a:ext cx="659987" cy="457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5" name="TextBox 174"/>
            <p:cNvSpPr txBox="1"/>
            <p:nvPr/>
          </p:nvSpPr>
          <p:spPr>
            <a:xfrm>
              <a:off x="8092687" y="3925614"/>
              <a:ext cx="1482090" cy="452603"/>
            </a:xfrm>
            <a:prstGeom prst="rect">
              <a:avLst/>
            </a:prstGeom>
            <a:noFill/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1000" b="1" u="sng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ATLA</a:t>
              </a:r>
            </a:p>
            <a:p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Capt Andrew Leighner</a:t>
              </a:r>
              <a:endParaRPr lang="en-US" sz="1000" b="1" dirty="0">
                <a:solidFill>
                  <a:srgbClr val="151C77"/>
                </a:solidFill>
                <a:ea typeface="+mj-ea"/>
                <a:cs typeface="Arial" pitchFamily="34" charset="0"/>
              </a:endParaRPr>
            </a:p>
            <a:p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NRO</a:t>
              </a:r>
              <a:endParaRPr lang="en-US" sz="1000" b="1" dirty="0">
                <a:solidFill>
                  <a:srgbClr val="151C77"/>
                </a:solidFill>
                <a:ea typeface="+mj-ea"/>
                <a:cs typeface="Arial" pitchFamily="34" charset="0"/>
              </a:endParaRPr>
            </a:p>
          </p:txBody>
        </p:sp>
        <p:sp>
          <p:nvSpPr>
            <p:cNvPr id="176" name="Line 28"/>
            <p:cNvSpPr>
              <a:spLocks noChangeShapeType="1"/>
            </p:cNvSpPr>
            <p:nvPr/>
          </p:nvSpPr>
          <p:spPr bwMode="auto">
            <a:xfrm flipH="1" flipV="1">
              <a:off x="8488017" y="3618828"/>
              <a:ext cx="81754" cy="2172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Arial"/>
              </a:endParaRP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786651" y="4216029"/>
            <a:ext cx="2658607" cy="2080496"/>
            <a:chOff x="5016058" y="1713495"/>
            <a:chExt cx="1871960" cy="1381620"/>
          </a:xfrm>
        </p:grpSpPr>
        <p:pic>
          <p:nvPicPr>
            <p:cNvPr id="178" name="Picture 217" descr="N:\Gibber\ESEP Country Maps &amp; Flags for PP Slides\Country Maps\Map of South Korea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66565" y="2051869"/>
              <a:ext cx="821453" cy="10432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79" name="Group 178"/>
            <p:cNvGrpSpPr/>
            <p:nvPr/>
          </p:nvGrpSpPr>
          <p:grpSpPr>
            <a:xfrm>
              <a:off x="5016058" y="1713495"/>
              <a:ext cx="1333681" cy="1054294"/>
              <a:chOff x="5016058" y="1713495"/>
              <a:chExt cx="1333681" cy="1054294"/>
            </a:xfrm>
          </p:grpSpPr>
          <p:sp>
            <p:nvSpPr>
              <p:cNvPr id="180" name="TextBox 179"/>
              <p:cNvSpPr txBox="1"/>
              <p:nvPr/>
            </p:nvSpPr>
            <p:spPr>
              <a:xfrm>
                <a:off x="5016058" y="2337858"/>
                <a:ext cx="1208820" cy="429931"/>
              </a:xfrm>
              <a:prstGeom prst="rect">
                <a:avLst/>
              </a:prstGeom>
              <a:noFill/>
            </p:spPr>
            <p:txBody>
              <a:bodyPr vert="horz" wrap="none" lIns="91440" tIns="45720" rIns="91440" bIns="45720" rtlCol="0" anchor="ctr">
                <a:noAutofit/>
              </a:bodyPr>
              <a:lstStyle/>
              <a:p>
                <a:r>
                  <a:rPr lang="en-US" sz="1000" b="1" u="sng" dirty="0" smtClean="0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ADD, Daejeon</a:t>
                </a:r>
              </a:p>
              <a:p>
                <a:r>
                  <a:rPr lang="en-US" sz="1000" b="1" dirty="0" smtClean="0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Mr. Robert Taylor </a:t>
                </a:r>
              </a:p>
              <a:p>
                <a:r>
                  <a:rPr lang="en-US" sz="1000" b="1" dirty="0" smtClean="0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AFRL/RQRE</a:t>
                </a:r>
                <a:endParaRPr lang="en-US" sz="1000" b="1" dirty="0">
                  <a:solidFill>
                    <a:srgbClr val="151C77"/>
                  </a:solidFill>
                  <a:ea typeface="+mj-ea"/>
                  <a:cs typeface="Arial" pitchFamily="34" charset="0"/>
                </a:endParaRPr>
              </a:p>
            </p:txBody>
          </p:sp>
          <p:pic>
            <p:nvPicPr>
              <p:cNvPr id="181" name="Picture 28" descr="fl00002_[1]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19278" y="1713495"/>
                <a:ext cx="744222" cy="5076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" name="Line 28"/>
              <p:cNvSpPr>
                <a:spLocks noChangeShapeType="1"/>
              </p:cNvSpPr>
              <p:nvPr/>
            </p:nvSpPr>
            <p:spPr bwMode="auto">
              <a:xfrm>
                <a:off x="5977974" y="2416649"/>
                <a:ext cx="371765" cy="1178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Arial"/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5162966" y="4235102"/>
            <a:ext cx="2099225" cy="1728450"/>
            <a:chOff x="5162966" y="4235102"/>
            <a:chExt cx="2099225" cy="1728450"/>
          </a:xfrm>
        </p:grpSpPr>
        <p:sp>
          <p:nvSpPr>
            <p:cNvPr id="184" name="object 48"/>
            <p:cNvSpPr/>
            <p:nvPr/>
          </p:nvSpPr>
          <p:spPr>
            <a:xfrm>
              <a:off x="6610931" y="4612958"/>
              <a:ext cx="362092" cy="1017737"/>
            </a:xfrm>
            <a:custGeom>
              <a:avLst/>
              <a:gdLst/>
              <a:ahLst/>
              <a:cxnLst/>
              <a:rect l="l" t="t" r="r" b="b"/>
              <a:pathLst>
                <a:path w="338454" h="1148714">
                  <a:moveTo>
                    <a:pt x="218667" y="36845"/>
                  </a:moveTo>
                  <a:lnTo>
                    <a:pt x="190418" y="43900"/>
                  </a:lnTo>
                  <a:lnTo>
                    <a:pt x="163304" y="66339"/>
                  </a:lnTo>
                  <a:lnTo>
                    <a:pt x="176088" y="78069"/>
                  </a:lnTo>
                  <a:lnTo>
                    <a:pt x="151036" y="126729"/>
                  </a:lnTo>
                  <a:lnTo>
                    <a:pt x="127632" y="186142"/>
                  </a:lnTo>
                  <a:lnTo>
                    <a:pt x="134539" y="229447"/>
                  </a:lnTo>
                  <a:lnTo>
                    <a:pt x="134539" y="285120"/>
                  </a:lnTo>
                  <a:lnTo>
                    <a:pt x="127632" y="331613"/>
                  </a:lnTo>
                  <a:lnTo>
                    <a:pt x="118663" y="346615"/>
                  </a:lnTo>
                  <a:lnTo>
                    <a:pt x="119179" y="395828"/>
                  </a:lnTo>
                  <a:lnTo>
                    <a:pt x="112272" y="437009"/>
                  </a:lnTo>
                  <a:lnTo>
                    <a:pt x="100519" y="517245"/>
                  </a:lnTo>
                  <a:lnTo>
                    <a:pt x="88867" y="535477"/>
                  </a:lnTo>
                  <a:lnTo>
                    <a:pt x="63816" y="572365"/>
                  </a:lnTo>
                  <a:lnTo>
                    <a:pt x="54746" y="588387"/>
                  </a:lnTo>
                  <a:lnTo>
                    <a:pt x="46803" y="613036"/>
                  </a:lnTo>
                  <a:lnTo>
                    <a:pt x="12783" y="650520"/>
                  </a:lnTo>
                  <a:lnTo>
                    <a:pt x="0" y="657447"/>
                  </a:lnTo>
                  <a:lnTo>
                    <a:pt x="21238" y="676698"/>
                  </a:lnTo>
                  <a:lnTo>
                    <a:pt x="62270" y="747322"/>
                  </a:lnTo>
                  <a:lnTo>
                    <a:pt x="67529" y="781491"/>
                  </a:lnTo>
                  <a:lnTo>
                    <a:pt x="100519" y="803959"/>
                  </a:lnTo>
                  <a:lnTo>
                    <a:pt x="112272" y="861213"/>
                  </a:lnTo>
                  <a:lnTo>
                    <a:pt x="124438" y="887409"/>
                  </a:lnTo>
                  <a:lnTo>
                    <a:pt x="146292" y="926443"/>
                  </a:lnTo>
                  <a:lnTo>
                    <a:pt x="179801" y="999749"/>
                  </a:lnTo>
                  <a:lnTo>
                    <a:pt x="232482" y="1091791"/>
                  </a:lnTo>
                  <a:lnTo>
                    <a:pt x="251040" y="1129273"/>
                  </a:lnTo>
                  <a:lnTo>
                    <a:pt x="260110" y="1145322"/>
                  </a:lnTo>
                  <a:lnTo>
                    <a:pt x="276607" y="1148531"/>
                  </a:lnTo>
                  <a:lnTo>
                    <a:pt x="286192" y="1142112"/>
                  </a:lnTo>
                  <a:lnTo>
                    <a:pt x="296298" y="1131862"/>
                  </a:lnTo>
                  <a:lnTo>
                    <a:pt x="299496" y="1105667"/>
                  </a:lnTo>
                  <a:lnTo>
                    <a:pt x="315988" y="1001406"/>
                  </a:lnTo>
                  <a:lnTo>
                    <a:pt x="316504" y="954297"/>
                  </a:lnTo>
                  <a:lnTo>
                    <a:pt x="314958" y="921161"/>
                  </a:lnTo>
                  <a:lnTo>
                    <a:pt x="327640" y="887927"/>
                  </a:lnTo>
                  <a:lnTo>
                    <a:pt x="326609" y="861213"/>
                  </a:lnTo>
                  <a:lnTo>
                    <a:pt x="334648" y="832327"/>
                  </a:lnTo>
                  <a:lnTo>
                    <a:pt x="337846" y="613036"/>
                  </a:lnTo>
                  <a:lnTo>
                    <a:pt x="309597" y="584647"/>
                  </a:lnTo>
                  <a:lnTo>
                    <a:pt x="309597" y="583117"/>
                  </a:lnTo>
                  <a:lnTo>
                    <a:pt x="221244" y="583117"/>
                  </a:lnTo>
                  <a:lnTo>
                    <a:pt x="201038" y="563866"/>
                  </a:lnTo>
                  <a:lnTo>
                    <a:pt x="209593" y="540747"/>
                  </a:lnTo>
                  <a:lnTo>
                    <a:pt x="215984" y="522642"/>
                  </a:lnTo>
                  <a:lnTo>
                    <a:pt x="242587" y="491576"/>
                  </a:lnTo>
                  <a:lnTo>
                    <a:pt x="238358" y="458980"/>
                  </a:lnTo>
                  <a:lnTo>
                    <a:pt x="228253" y="452563"/>
                  </a:lnTo>
                  <a:lnTo>
                    <a:pt x="192069" y="449843"/>
                  </a:lnTo>
                  <a:lnTo>
                    <a:pt x="185162" y="442406"/>
                  </a:lnTo>
                  <a:lnTo>
                    <a:pt x="172890" y="405432"/>
                  </a:lnTo>
                  <a:lnTo>
                    <a:pt x="190933" y="346105"/>
                  </a:lnTo>
                  <a:lnTo>
                    <a:pt x="225574" y="289880"/>
                  </a:lnTo>
                  <a:lnTo>
                    <a:pt x="239904" y="246616"/>
                  </a:lnTo>
                  <a:lnTo>
                    <a:pt x="254234" y="232635"/>
                  </a:lnTo>
                  <a:lnTo>
                    <a:pt x="319794" y="232635"/>
                  </a:lnTo>
                  <a:lnTo>
                    <a:pt x="327124" y="200548"/>
                  </a:lnTo>
                  <a:lnTo>
                    <a:pt x="314958" y="142241"/>
                  </a:lnTo>
                  <a:lnTo>
                    <a:pt x="327640" y="86143"/>
                  </a:lnTo>
                  <a:lnTo>
                    <a:pt x="320733" y="65234"/>
                  </a:lnTo>
                  <a:lnTo>
                    <a:pt x="318545" y="53505"/>
                  </a:lnTo>
                  <a:lnTo>
                    <a:pt x="262277" y="53505"/>
                  </a:lnTo>
                  <a:lnTo>
                    <a:pt x="232997" y="44920"/>
                  </a:lnTo>
                  <a:lnTo>
                    <a:pt x="218667" y="36845"/>
                  </a:lnTo>
                  <a:close/>
                </a:path>
                <a:path w="338454" h="1148714">
                  <a:moveTo>
                    <a:pt x="319794" y="232635"/>
                  </a:moveTo>
                  <a:lnTo>
                    <a:pt x="254234" y="232635"/>
                  </a:lnTo>
                  <a:lnTo>
                    <a:pt x="276092" y="238032"/>
                  </a:lnTo>
                  <a:lnTo>
                    <a:pt x="285162" y="251886"/>
                  </a:lnTo>
                  <a:lnTo>
                    <a:pt x="315988" y="249294"/>
                  </a:lnTo>
                  <a:lnTo>
                    <a:pt x="319794" y="232635"/>
                  </a:lnTo>
                  <a:close/>
                </a:path>
                <a:path w="338454" h="1148714">
                  <a:moveTo>
                    <a:pt x="275576" y="10156"/>
                  </a:moveTo>
                  <a:lnTo>
                    <a:pt x="262277" y="53505"/>
                  </a:lnTo>
                  <a:lnTo>
                    <a:pt x="318545" y="53505"/>
                  </a:lnTo>
                  <a:lnTo>
                    <a:pt x="311459" y="15511"/>
                  </a:lnTo>
                  <a:lnTo>
                    <a:pt x="289391" y="15511"/>
                  </a:lnTo>
                  <a:lnTo>
                    <a:pt x="275576" y="10156"/>
                  </a:lnTo>
                  <a:close/>
                </a:path>
                <a:path w="338454" h="1148714">
                  <a:moveTo>
                    <a:pt x="308566" y="0"/>
                  </a:moveTo>
                  <a:lnTo>
                    <a:pt x="289391" y="15511"/>
                  </a:lnTo>
                  <a:lnTo>
                    <a:pt x="311459" y="15511"/>
                  </a:lnTo>
                  <a:lnTo>
                    <a:pt x="308566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/>
            </a:p>
          </p:txBody>
        </p:sp>
        <p:graphicFrame>
          <p:nvGraphicFramePr>
            <p:cNvPr id="185" name="Object 184"/>
            <p:cNvGraphicFramePr>
              <a:graphicFrameLocks noChangeAspect="1"/>
            </p:cNvGraphicFramePr>
            <p:nvPr>
              <p:extLst/>
            </p:nvPr>
          </p:nvGraphicFramePr>
          <p:xfrm>
            <a:off x="5764907" y="4235102"/>
            <a:ext cx="876739" cy="5913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1" r:id="rId10" imgW="1009703" imgH="733579" progId="">
                    <p:embed/>
                  </p:oleObj>
                </mc:Choice>
                <mc:Fallback>
                  <p:oleObj r:id="rId10" imgW="1009703" imgH="733579" progId="">
                    <p:embed/>
                    <p:pic>
                      <p:nvPicPr>
                        <p:cNvPr id="185" name="Object 184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5764907" y="4235102"/>
                          <a:ext cx="876739" cy="591358"/>
                        </a:xfrm>
                        <a:prstGeom prst="rect">
                          <a:avLst/>
                        </a:prstGeom>
                        <a:ln>
                          <a:solidFill>
                            <a:schemeClr val="tx1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6" name="TextBox 185"/>
            <p:cNvSpPr txBox="1"/>
            <p:nvPr/>
          </p:nvSpPr>
          <p:spPr>
            <a:xfrm>
              <a:off x="5162966" y="5409554"/>
              <a:ext cx="209922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u="sng" dirty="0" smtClean="0">
                  <a:solidFill>
                    <a:srgbClr val="151C77"/>
                  </a:solidFill>
                </a:rPr>
                <a:t>Tel Aviv Univ.</a:t>
              </a:r>
              <a:endParaRPr lang="en-US" sz="1000" b="1" u="sng" dirty="0">
                <a:solidFill>
                  <a:srgbClr val="151C77"/>
                </a:solidFill>
              </a:endParaRPr>
            </a:p>
            <a:p>
              <a:r>
                <a:rPr lang="en-US" sz="1000" b="1" dirty="0" smtClean="0">
                  <a:solidFill>
                    <a:srgbClr val="151C77"/>
                  </a:solidFill>
                </a:rPr>
                <a:t>Capt Bruce </a:t>
              </a:r>
              <a:r>
                <a:rPr lang="en-US" sz="1000" b="1" dirty="0" err="1" smtClean="0">
                  <a:solidFill>
                    <a:srgbClr val="151C77"/>
                  </a:solidFill>
                </a:rPr>
                <a:t>VonNeiderhausern</a:t>
              </a:r>
              <a:endParaRPr lang="en-US" sz="1000" b="1" dirty="0" smtClean="0">
                <a:solidFill>
                  <a:srgbClr val="151C77"/>
                </a:solidFill>
              </a:endParaRPr>
            </a:p>
            <a:p>
              <a:r>
                <a:rPr lang="en-US" sz="1000" b="1" dirty="0" smtClean="0">
                  <a:solidFill>
                    <a:srgbClr val="151C77"/>
                  </a:solidFill>
                </a:rPr>
                <a:t>5 SLS/DOG </a:t>
              </a:r>
            </a:p>
          </p:txBody>
        </p:sp>
        <p:sp>
          <p:nvSpPr>
            <p:cNvPr id="187" name="Line 28"/>
            <p:cNvSpPr>
              <a:spLocks noChangeShapeType="1"/>
            </p:cNvSpPr>
            <p:nvPr/>
          </p:nvSpPr>
          <p:spPr bwMode="auto">
            <a:xfrm flipV="1">
              <a:off x="6183630" y="4945814"/>
              <a:ext cx="572319" cy="5065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568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ESEP Authorities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9903" y="1413933"/>
            <a:ext cx="8340397" cy="4919134"/>
          </a:xfrm>
        </p:spPr>
        <p:txBody>
          <a:bodyPr/>
          <a:lstStyle/>
          <a:p>
            <a:r>
              <a:rPr lang="en-US" sz="1400" i="1" dirty="0" smtClean="0"/>
              <a:t>Title 10 U.S. Code 2350(a) – </a:t>
            </a:r>
            <a:r>
              <a:rPr lang="en-US" sz="1400" b="0" dirty="0" smtClean="0"/>
              <a:t>Authority to engage in cooperative R&amp;D projects with NATO and allied/friendly foreign countries.</a:t>
            </a:r>
          </a:p>
          <a:p>
            <a:endParaRPr lang="en-US" sz="1400" i="1" dirty="0"/>
          </a:p>
          <a:p>
            <a:r>
              <a:rPr lang="en-US" sz="1400" i="1" dirty="0" smtClean="0"/>
              <a:t>Department of Defense Directive (</a:t>
            </a:r>
            <a:r>
              <a:rPr lang="en-US" sz="1400" i="1" dirty="0" err="1" smtClean="0"/>
              <a:t>DoDD</a:t>
            </a:r>
            <a:r>
              <a:rPr lang="en-US" sz="1400" i="1" dirty="0" smtClean="0"/>
              <a:t>) 5530.3 </a:t>
            </a:r>
            <a:r>
              <a:rPr lang="en-US" sz="1400" b="0" dirty="0" smtClean="0"/>
              <a:t>– governs the development, negotiation, coordination, and implementation of acquisition-related (cooperative) international agreements (IAs).</a:t>
            </a:r>
          </a:p>
          <a:p>
            <a:endParaRPr lang="en-US" sz="1400" b="0" dirty="0"/>
          </a:p>
          <a:p>
            <a:r>
              <a:rPr lang="en-US" sz="1400" i="1" dirty="0"/>
              <a:t>ESEP Memorandums of Understanding (MOUs</a:t>
            </a:r>
            <a:r>
              <a:rPr lang="en-US" sz="1400" i="1" dirty="0" smtClean="0"/>
              <a:t>) </a:t>
            </a:r>
            <a:r>
              <a:rPr lang="en-US" sz="1400" b="0" i="1" dirty="0" smtClean="0"/>
              <a:t>– </a:t>
            </a:r>
            <a:r>
              <a:rPr lang="en-US" sz="1400" b="0" dirty="0" smtClean="0"/>
              <a:t>Formal agreements between cooperating nations that delineate respective commitment/responsibilities of ESEP. </a:t>
            </a:r>
          </a:p>
          <a:p>
            <a:pPr marL="0" indent="0">
              <a:buNone/>
            </a:pPr>
            <a:endParaRPr lang="en-US" sz="1400" b="0" dirty="0"/>
          </a:p>
          <a:p>
            <a:r>
              <a:rPr lang="en-US" sz="1400" i="1" dirty="0"/>
              <a:t>Air Force Manual (AFMAN) 16-114 </a:t>
            </a:r>
            <a:r>
              <a:rPr lang="en-US" sz="1400" b="0" dirty="0"/>
              <a:t>– Defines the processes/procedures for managing ESEP</a:t>
            </a:r>
            <a:r>
              <a:rPr lang="en-US" sz="1400" b="0" dirty="0" smtClean="0"/>
              <a:t>.</a:t>
            </a:r>
          </a:p>
          <a:p>
            <a:endParaRPr lang="en-US" sz="1400" b="0" dirty="0"/>
          </a:p>
          <a:p>
            <a:r>
              <a:rPr lang="en-US" sz="1400" i="1" dirty="0" smtClean="0"/>
              <a:t>Air Force Instruction (AFI) 16-110</a:t>
            </a:r>
            <a:r>
              <a:rPr lang="en-US" sz="1400" b="0" dirty="0" smtClean="0"/>
              <a:t>– </a:t>
            </a:r>
            <a:r>
              <a:rPr lang="en-US" sz="1400" b="0" i="1" dirty="0" smtClean="0"/>
              <a:t>USAF Participation in International Armaments Cooperation (IAC) Programs</a:t>
            </a:r>
            <a:r>
              <a:rPr lang="en-US" sz="1400" b="0" dirty="0" smtClean="0"/>
              <a:t>. Provides instruction to USAF for the implementation of ESEP.</a:t>
            </a:r>
          </a:p>
          <a:p>
            <a:endParaRPr lang="en-US" sz="1400" b="0" dirty="0"/>
          </a:p>
          <a:p>
            <a:r>
              <a:rPr lang="en-US" sz="1400" i="1" dirty="0"/>
              <a:t>Air Force Instruction (AFI) 16-201 </a:t>
            </a:r>
            <a:r>
              <a:rPr lang="en-US" sz="1400" b="0" dirty="0"/>
              <a:t>– </a:t>
            </a:r>
            <a:r>
              <a:rPr lang="en-US" sz="1400" b="0" i="1" dirty="0"/>
              <a:t>Air Force Foreign Disclosure and Technology Transfer Program</a:t>
            </a:r>
            <a:r>
              <a:rPr lang="en-US" sz="1400" b="0" dirty="0"/>
              <a:t>. Governs security/disclosure rules for foreign nationals working in US through ESEP</a:t>
            </a:r>
            <a:r>
              <a:rPr lang="en-US" sz="1400" b="0" dirty="0" smtClean="0"/>
              <a:t>.</a:t>
            </a:r>
          </a:p>
          <a:p>
            <a:endParaRPr lang="en-US" sz="1400" b="0" dirty="0" smtClean="0"/>
          </a:p>
          <a:p>
            <a:r>
              <a:rPr lang="en-US" sz="1400" i="1" dirty="0"/>
              <a:t>Air Force Instruction (AFI) </a:t>
            </a:r>
            <a:r>
              <a:rPr lang="en-US" sz="1400" i="1" dirty="0" smtClean="0"/>
              <a:t>51-701 </a:t>
            </a:r>
            <a:r>
              <a:rPr lang="en-US" sz="1400" b="0" dirty="0"/>
              <a:t>– </a:t>
            </a:r>
            <a:r>
              <a:rPr lang="en-US" sz="1400" b="0" i="1" dirty="0" smtClean="0"/>
              <a:t>Negotiating, Concluding, Amending, Terminating, Reporting and Maintaining International Agreements</a:t>
            </a:r>
            <a:r>
              <a:rPr lang="en-US" sz="1400" b="0" dirty="0" smtClean="0"/>
              <a:t>. </a:t>
            </a:r>
            <a:r>
              <a:rPr lang="en-US" sz="1400" b="0" dirty="0"/>
              <a:t>Governs security/disclosure rules for foreign nationals working in US through ESEP.</a:t>
            </a:r>
          </a:p>
          <a:p>
            <a:endParaRPr lang="en-US" sz="1400" b="0" dirty="0"/>
          </a:p>
          <a:p>
            <a:endParaRPr lang="en-US" sz="1400" b="0" dirty="0"/>
          </a:p>
          <a:p>
            <a:endParaRPr lang="en-US" sz="1400" b="0" dirty="0"/>
          </a:p>
          <a:p>
            <a:pPr marL="0" indent="0">
              <a:buNone/>
            </a:pPr>
            <a:endParaRPr lang="en-US" sz="1400" b="0" dirty="0" smtClean="0"/>
          </a:p>
          <a:p>
            <a:pPr marL="0" indent="0">
              <a:buNone/>
            </a:pPr>
            <a:endParaRPr lang="en-US" sz="1400" b="0" dirty="0" smtClean="0"/>
          </a:p>
          <a:p>
            <a:pPr lvl="1"/>
            <a:endParaRPr lang="en-US" sz="1000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8999D5-1F93-4D2A-94D3-E3F505AE0913}" type="slidenum">
              <a:rPr lang="en-US" smtClean="0"/>
              <a:pPr>
                <a:defRPr/>
              </a:pPr>
              <a:t>11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38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8999D5-1F93-4D2A-94D3-E3F505AE0913}" type="slidenum">
              <a:rPr lang="en-US" smtClean="0"/>
              <a:pPr>
                <a:defRPr/>
              </a:pPr>
              <a:t>12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1064" y="1440477"/>
            <a:ext cx="835923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u="sng" dirty="0">
                <a:solidFill>
                  <a:schemeClr val="accent6"/>
                </a:solidFill>
              </a:rPr>
              <a:t>ESEP </a:t>
            </a:r>
            <a:r>
              <a:rPr lang="en-US" sz="2000" b="1" i="1" u="sng" dirty="0" smtClean="0">
                <a:solidFill>
                  <a:schemeClr val="accent6"/>
                </a:solidFill>
              </a:rPr>
              <a:t>Management Team POCs</a:t>
            </a:r>
          </a:p>
          <a:p>
            <a:pPr algn="ctr"/>
            <a:endParaRPr lang="en-US" sz="1200" dirty="0"/>
          </a:p>
          <a:p>
            <a:pPr algn="ctr"/>
            <a:endParaRPr lang="en-US" dirty="0"/>
          </a:p>
          <a:p>
            <a:pPr algn="ctr"/>
            <a:r>
              <a:rPr lang="en-US" sz="1200" b="1" dirty="0" smtClean="0"/>
              <a:t>Mr. Anthony Demestihas</a:t>
            </a:r>
            <a:endParaRPr lang="en-US" sz="1200" b="1" dirty="0"/>
          </a:p>
          <a:p>
            <a:pPr algn="ctr"/>
            <a:r>
              <a:rPr lang="en-US" sz="1200" dirty="0" smtClean="0"/>
              <a:t>Program Manager </a:t>
            </a:r>
            <a:endParaRPr lang="en-US" sz="1200" dirty="0"/>
          </a:p>
          <a:p>
            <a:pPr algn="ctr"/>
            <a:r>
              <a:rPr lang="en-US" sz="1200" dirty="0" smtClean="0"/>
              <a:t>SAF/IAPC </a:t>
            </a:r>
            <a:endParaRPr lang="en-US" sz="1200" dirty="0"/>
          </a:p>
          <a:p>
            <a:pPr algn="ctr"/>
            <a:r>
              <a:rPr lang="en-US" sz="1200" dirty="0" smtClean="0"/>
              <a:t>Email</a:t>
            </a:r>
            <a:r>
              <a:rPr lang="en-US" sz="1200" dirty="0"/>
              <a:t>: </a:t>
            </a:r>
            <a:r>
              <a:rPr lang="en-US" sz="1200" u="sng" dirty="0" smtClean="0">
                <a:solidFill>
                  <a:schemeClr val="accent2"/>
                </a:solidFill>
              </a:rPr>
              <a:t>anthony.demestihas@us.af.mil</a:t>
            </a:r>
            <a:r>
              <a:rPr lang="en-US" sz="1200" u="sng" dirty="0" smtClean="0">
                <a:solidFill>
                  <a:schemeClr val="accent2"/>
                </a:solidFill>
              </a:rPr>
              <a:t> </a:t>
            </a:r>
            <a:r>
              <a:rPr lang="en-US" sz="1200" dirty="0" smtClean="0"/>
              <a:t> </a:t>
            </a:r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r>
              <a:rPr lang="en-US" sz="1200" b="1" dirty="0" smtClean="0"/>
              <a:t>Supported by AFRL </a:t>
            </a:r>
            <a:r>
              <a:rPr lang="en-US" sz="1200" b="1" smtClean="0"/>
              <a:t>XPPI contacts: </a:t>
            </a:r>
            <a:endParaRPr lang="en-US" sz="1200" b="1" dirty="0" smtClean="0"/>
          </a:p>
          <a:p>
            <a:pPr algn="ctr"/>
            <a:r>
              <a:rPr lang="en-US" sz="1200" dirty="0"/>
              <a:t>Ms. Noelle Taylor noelle.taylor@us.af.mil</a:t>
            </a:r>
          </a:p>
          <a:p>
            <a:pPr algn="ctr"/>
            <a:r>
              <a:rPr lang="en-US" sz="1200" dirty="0"/>
              <a:t>Mr. Ryan Provost ryan.provost.2@us.af.mil   </a:t>
            </a:r>
          </a:p>
          <a:p>
            <a:pPr algn="ctr"/>
            <a:r>
              <a:rPr lang="en-US" sz="1200" dirty="0"/>
              <a:t>Ms. </a:t>
            </a:r>
            <a:r>
              <a:rPr lang="en-US" sz="1200" dirty="0" err="1"/>
              <a:t>Matasha</a:t>
            </a:r>
            <a:r>
              <a:rPr lang="en-US" sz="1200" dirty="0"/>
              <a:t> Peel matasha.peel@us.af.mil </a:t>
            </a:r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u="sng" dirty="0" smtClean="0">
              <a:solidFill>
                <a:schemeClr val="accent2"/>
              </a:solidFill>
            </a:endParaRPr>
          </a:p>
          <a:p>
            <a:pPr algn="ctr"/>
            <a:r>
              <a:rPr lang="en-US" sz="1200" dirty="0" smtClean="0"/>
              <a:t>ESEP </a:t>
            </a:r>
            <a:r>
              <a:rPr lang="en-US" sz="1200" dirty="0"/>
              <a:t>Workflow: </a:t>
            </a:r>
            <a:r>
              <a:rPr lang="en-US" sz="1200" u="sng" dirty="0" smtClean="0">
                <a:solidFill>
                  <a:schemeClr val="accent2"/>
                </a:solidFill>
                <a:hlinkClick r:id="rId2"/>
              </a:rPr>
              <a:t>usaf.pentagon.saf-ia.mbx.esep-workflow@mail.mil</a:t>
            </a:r>
            <a:r>
              <a:rPr lang="en-US" sz="1200" u="sng" dirty="0" smtClean="0">
                <a:solidFill>
                  <a:schemeClr val="accent2"/>
                </a:solidFill>
              </a:rPr>
              <a:t> </a:t>
            </a:r>
            <a:r>
              <a:rPr lang="en-US" sz="1200" dirty="0" smtClean="0"/>
              <a:t> 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97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ESEP?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533" y="1343223"/>
            <a:ext cx="8377767" cy="495667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500" b="0" dirty="0" smtClean="0"/>
              <a:t>An International Armaments Cooperation (IAC) program promoting </a:t>
            </a:r>
            <a:r>
              <a:rPr lang="en-US" sz="1500" b="0" u="sng" dirty="0" smtClean="0"/>
              <a:t>cooperation</a:t>
            </a:r>
            <a:r>
              <a:rPr lang="en-US" sz="1500" b="0" dirty="0" smtClean="0"/>
              <a:t> in military </a:t>
            </a:r>
            <a:r>
              <a:rPr lang="en-US" sz="1500" b="0" u="sng" dirty="0" smtClean="0"/>
              <a:t>Research, Development, Test and Evaluation (RDT&amp;E)</a:t>
            </a:r>
            <a:r>
              <a:rPr lang="en-US" sz="1500" b="0" dirty="0" smtClean="0"/>
              <a:t> through the exchange of defense scientists and engineers (S&amp;E).</a:t>
            </a:r>
          </a:p>
          <a:p>
            <a:pPr>
              <a:spcBef>
                <a:spcPts val="0"/>
              </a:spcBef>
            </a:pPr>
            <a:endParaRPr lang="en-US" sz="1500" b="0" dirty="0" smtClean="0"/>
          </a:p>
          <a:p>
            <a:pPr>
              <a:spcBef>
                <a:spcPts val="0"/>
              </a:spcBef>
            </a:pPr>
            <a:r>
              <a:rPr lang="en-US" sz="1500" b="0" dirty="0" smtClean="0"/>
              <a:t>Provides on-site working assignments </a:t>
            </a:r>
            <a:r>
              <a:rPr lang="en-US" sz="1500" b="0" dirty="0"/>
              <a:t>for U.S. </a:t>
            </a:r>
            <a:r>
              <a:rPr lang="en-US" sz="1500" b="0" dirty="0" smtClean="0"/>
              <a:t>military/civilian S&amp;E personnel in allied &amp; friendly government’s organizations, as well as reciprocal assignments of foreign S&amp;E personnel in US organizations.</a:t>
            </a:r>
          </a:p>
          <a:p>
            <a:pPr>
              <a:spcBef>
                <a:spcPts val="0"/>
              </a:spcBef>
            </a:pPr>
            <a:endParaRPr lang="en-US" sz="1500" b="0" dirty="0" smtClean="0"/>
          </a:p>
          <a:p>
            <a:pPr>
              <a:spcBef>
                <a:spcPts val="0"/>
              </a:spcBef>
            </a:pPr>
            <a:r>
              <a:rPr lang="en-US" sz="1500" b="0" dirty="0" smtClean="0"/>
              <a:t>The Deputy Under Secretary of the Air Force, International Affairs, Armaments Cooperation Division (SAF/IAPC) is the managing agent for all USAF ESEP cooperation.</a:t>
            </a:r>
          </a:p>
          <a:p>
            <a:pPr marL="0" indent="0">
              <a:spcBef>
                <a:spcPts val="0"/>
              </a:spcBef>
              <a:buNone/>
            </a:pPr>
            <a:endParaRPr lang="en-US" sz="1500" b="0" dirty="0" smtClean="0"/>
          </a:p>
          <a:p>
            <a:pPr lvl="1">
              <a:spcBef>
                <a:spcPts val="0"/>
              </a:spcBef>
            </a:pPr>
            <a:r>
              <a:rPr lang="en-US" sz="1300" b="0" dirty="0" smtClean="0"/>
              <a:t>OSD(A&amp;S) administers the ESEP and has designated the Army and Air Force as Executive Agents.</a:t>
            </a:r>
          </a:p>
          <a:p>
            <a:pPr lvl="1">
              <a:spcBef>
                <a:spcPts val="0"/>
              </a:spcBef>
            </a:pPr>
            <a:endParaRPr lang="en-US" sz="1500" b="0" dirty="0" smtClean="0"/>
          </a:p>
          <a:p>
            <a:pPr>
              <a:spcBef>
                <a:spcPts val="0"/>
              </a:spcBef>
            </a:pPr>
            <a:r>
              <a:rPr lang="en-US" sz="1500" b="0" dirty="0" smtClean="0"/>
              <a:t>Implemented through formal, bilateral international agreements (MOUs) concluded pursuant to </a:t>
            </a:r>
            <a:r>
              <a:rPr lang="en-US" sz="1500" b="0" dirty="0" err="1" smtClean="0"/>
              <a:t>DoDD</a:t>
            </a:r>
            <a:r>
              <a:rPr lang="en-US" sz="1500" b="0" dirty="0" smtClean="0"/>
              <a:t> 5530.3. Currently, there are 16 </a:t>
            </a:r>
            <a:r>
              <a:rPr lang="en-US" sz="1500" b="0" dirty="0"/>
              <a:t>a</a:t>
            </a:r>
            <a:r>
              <a:rPr lang="en-US" sz="1500" b="0" dirty="0" smtClean="0"/>
              <a:t>ctive ESEP MOUs.</a:t>
            </a:r>
          </a:p>
          <a:p>
            <a:pPr>
              <a:spcBef>
                <a:spcPts val="0"/>
              </a:spcBef>
            </a:pPr>
            <a:endParaRPr lang="en-US" sz="1500" b="0" dirty="0" smtClean="0"/>
          </a:p>
          <a:p>
            <a:pPr>
              <a:spcBef>
                <a:spcPts val="0"/>
              </a:spcBef>
            </a:pPr>
            <a:r>
              <a:rPr lang="en-US" sz="1500" b="0" dirty="0"/>
              <a:t>USAF placements in partner nation facilities are </a:t>
            </a:r>
            <a:r>
              <a:rPr lang="en-US" sz="1500" b="0" dirty="0" smtClean="0"/>
              <a:t>for </a:t>
            </a:r>
            <a:r>
              <a:rPr lang="en-US" sz="1500" b="0" dirty="0"/>
              <a:t>two </a:t>
            </a:r>
            <a:r>
              <a:rPr lang="en-US" sz="1500" b="0" dirty="0" smtClean="0"/>
              <a:t>years.</a:t>
            </a:r>
          </a:p>
          <a:p>
            <a:pPr marL="0" indent="0">
              <a:spcBef>
                <a:spcPts val="0"/>
              </a:spcBef>
              <a:buNone/>
            </a:pPr>
            <a:endParaRPr lang="en-US" sz="1500" b="0" dirty="0"/>
          </a:p>
          <a:p>
            <a:pPr>
              <a:spcBef>
                <a:spcPts val="0"/>
              </a:spcBef>
            </a:pPr>
            <a:r>
              <a:rPr lang="en-US" sz="1500" b="0" dirty="0" smtClean="0"/>
              <a:t>Partner nation placements to USAF facilities are usually for one year.</a:t>
            </a:r>
          </a:p>
          <a:p>
            <a:pPr>
              <a:spcBef>
                <a:spcPts val="0"/>
              </a:spcBef>
            </a:pPr>
            <a:endParaRPr lang="en-US" sz="1500" b="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959E35-220A-418D-B92B-CCA3B614D969}" type="slidenum">
              <a:rPr lang="en-US" smtClean="0"/>
              <a:pPr>
                <a:defRPr/>
              </a:pPr>
              <a:t>2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22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ESEP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9903" y="1409700"/>
            <a:ext cx="8340397" cy="3067707"/>
          </a:xfrm>
        </p:spPr>
        <p:txBody>
          <a:bodyPr/>
          <a:lstStyle/>
          <a:p>
            <a:r>
              <a:rPr lang="en-US" sz="1600" b="0" dirty="0" smtClean="0"/>
              <a:t>Improve insight into foreign military RDT&amp;E techniques/acquisition processes.</a:t>
            </a:r>
          </a:p>
          <a:p>
            <a:endParaRPr lang="en-US" sz="1600" b="0" dirty="0" smtClean="0"/>
          </a:p>
          <a:p>
            <a:r>
              <a:rPr lang="en-US" sz="1600" b="0" dirty="0" smtClean="0"/>
              <a:t>Facilitate the exchange of ideas/new techniques within the RDT&amp;E community.</a:t>
            </a:r>
          </a:p>
          <a:p>
            <a:endParaRPr lang="en-US" sz="1600" b="0" dirty="0" smtClean="0"/>
          </a:p>
          <a:p>
            <a:r>
              <a:rPr lang="en-US" sz="1600" b="0" dirty="0" smtClean="0"/>
              <a:t>Enable the USAF to incorporate RDT&amp;E best practices developed offshore.</a:t>
            </a:r>
          </a:p>
          <a:p>
            <a:endParaRPr lang="en-US" sz="1600" b="0" dirty="0" smtClean="0"/>
          </a:p>
          <a:p>
            <a:r>
              <a:rPr lang="en-US" sz="1600" b="0" dirty="0" smtClean="0"/>
              <a:t>Cultivate well-rounded RDT&amp;E professionals.</a:t>
            </a:r>
          </a:p>
          <a:p>
            <a:pPr marL="0" indent="0">
              <a:buNone/>
            </a:pPr>
            <a:endParaRPr lang="en-US" sz="1600" b="0" dirty="0" smtClean="0"/>
          </a:p>
          <a:p>
            <a:r>
              <a:rPr lang="en-US" sz="1600" b="0" dirty="0" smtClean="0"/>
              <a:t>Identify and cultivate new areas of technical cooperation.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8999D5-1F93-4D2A-94D3-E3F505AE0913}" type="slidenum">
              <a:rPr lang="en-US" smtClean="0"/>
              <a:pPr>
                <a:defRPr/>
              </a:pPr>
              <a:t>3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1198" y="4835559"/>
            <a:ext cx="565780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b="1" i="1" dirty="0"/>
              <a:t>ESEP offers one of the few opportunities for members of the USAF S&amp;E community to collaborate with foreign partners on cutting-edge technologies for a unique career experience with proven advantages to the USAF’s continued effort to strengthen warfighter capabilities.</a:t>
            </a:r>
          </a:p>
        </p:txBody>
      </p:sp>
      <p:sp>
        <p:nvSpPr>
          <p:cNvPr id="8" name="Double Brace 7"/>
          <p:cNvSpPr/>
          <p:nvPr/>
        </p:nvSpPr>
        <p:spPr bwMode="auto">
          <a:xfrm>
            <a:off x="1663700" y="4742268"/>
            <a:ext cx="5872217" cy="1330911"/>
          </a:xfrm>
          <a:prstGeom prst="bracePair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65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USAF Selection Criteria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41068" y="1219200"/>
            <a:ext cx="8769927" cy="508280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600" b="0" dirty="0" smtClean="0"/>
              <a:t>Eligible Personnel: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b="0" dirty="0" smtClean="0"/>
              <a:t>Civilians (full-time/permanent) GS-12/13 (or equivalent in other pay systems); GS14/15 w/ waiver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200" b="0" dirty="0" smtClean="0"/>
              <a:t>USAF Civilian applicants MUST have a current Career Development Plan on file with their Career Field Team (CFT)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b="0" dirty="0" smtClean="0"/>
              <a:t>Active Duty military rank 1</a:t>
            </a:r>
            <a:r>
              <a:rPr lang="en-US" sz="1400" b="0" baseline="30000" dirty="0" smtClean="0"/>
              <a:t>st</a:t>
            </a:r>
            <a:r>
              <a:rPr lang="en-US" sz="1400" b="0" dirty="0" smtClean="0"/>
              <a:t> Lt through Major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200" b="0" dirty="0" smtClean="0"/>
              <a:t>Must have 2 years Time on Station (</a:t>
            </a:r>
            <a:r>
              <a:rPr lang="en-US" sz="1200" b="0" dirty="0" err="1" smtClean="0"/>
              <a:t>ToS</a:t>
            </a:r>
            <a:r>
              <a:rPr lang="en-US" sz="1200" b="0" dirty="0" smtClean="0"/>
              <a:t>)</a:t>
            </a:r>
          </a:p>
          <a:p>
            <a:pPr marL="803275" lvl="2" indent="0">
              <a:buNone/>
            </a:pPr>
            <a:endParaRPr lang="en-US" sz="800" b="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1600" b="0" dirty="0" smtClean="0"/>
              <a:t>Completed Master’s or Doctorate Degree in Science/Engineering/Mathematics Field.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800" b="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1600" b="0" dirty="0" smtClean="0"/>
              <a:t>Minimum of 3 years RDT&amp;E experience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800" b="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1600" b="0" dirty="0" smtClean="0"/>
              <a:t>Foreign Language proficiency/ability to learn new language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b="0" dirty="0" smtClean="0"/>
              <a:t>All candidates </a:t>
            </a:r>
            <a:r>
              <a:rPr lang="en-US" sz="1400" b="0" dirty="0"/>
              <a:t>must show a score of 100 or more on the Defense Language Aptitude </a:t>
            </a:r>
            <a:r>
              <a:rPr lang="en-US" sz="1400" b="0" dirty="0" smtClean="0"/>
              <a:t>Battery </a:t>
            </a:r>
            <a:r>
              <a:rPr lang="en-US" sz="1400" b="0" dirty="0"/>
              <a:t>(DLAB</a:t>
            </a:r>
            <a:r>
              <a:rPr lang="en-US" sz="1400" b="0" dirty="0" smtClean="0"/>
              <a:t>)</a:t>
            </a:r>
            <a:endParaRPr lang="en-US" sz="1400" b="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b="0" dirty="0" smtClean="0"/>
              <a:t>Candidates who speak a foreign language must also include their Defense Language Proficiency Test (DLPT) proficiency rating on their application.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800" b="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1600" b="0" dirty="0" smtClean="0"/>
              <a:t>Unit Commander/Director’s agreement candidate’s billet will remain on current organization’s Unit Manning Document (UMD) for duration of ESEP assignment.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800" b="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1600" b="0" dirty="0" smtClean="0"/>
              <a:t>Participant and accompanying dependents must be medically cleared to travel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800" b="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600" b="0" dirty="0" smtClean="0"/>
              <a:t>Demonstrated benefit to USAF Science and Technology (S&amp;T) priorities.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8999D5-1F93-4D2A-94D3-E3F505AE0913}" type="slidenum">
              <a:rPr lang="en-US" smtClean="0"/>
              <a:pPr>
                <a:defRPr/>
              </a:pPr>
              <a:t>4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44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Potential Countries of Placement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8999D5-1F93-4D2A-94D3-E3F505AE0913}" type="slidenum">
              <a:rPr lang="en-US" smtClean="0"/>
              <a:pPr>
                <a:defRPr/>
              </a:pPr>
              <a:t>5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" y="5865392"/>
            <a:ext cx="8640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1800" i="1" dirty="0" smtClean="0"/>
              <a:t>Finland</a:t>
            </a:r>
            <a:r>
              <a:rPr lang="en-US" sz="1800" i="1" dirty="0"/>
              <a:t>, India, </a:t>
            </a:r>
            <a:r>
              <a:rPr lang="en-US" sz="1800" i="1" dirty="0" smtClean="0"/>
              <a:t>Sweden, Switzerland, and Taiwan </a:t>
            </a:r>
            <a:r>
              <a:rPr lang="en-US" sz="1800" i="1" dirty="0"/>
              <a:t>ESEP MOU’s are </a:t>
            </a:r>
            <a:r>
              <a:rPr lang="en-US" sz="1800" i="1" dirty="0" smtClean="0"/>
              <a:t>in development.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365760" y="1354769"/>
            <a:ext cx="8444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ESEP currently has concluded 16 MOUs with the following countries: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202" y="2189412"/>
            <a:ext cx="2584221" cy="3102531"/>
          </a:xfrm>
        </p:spPr>
        <p:txBody>
          <a:bodyPr/>
          <a:lstStyle/>
          <a:p>
            <a:r>
              <a:rPr lang="en-US" sz="2000" b="0" dirty="0"/>
              <a:t>Australia</a:t>
            </a:r>
          </a:p>
          <a:p>
            <a:r>
              <a:rPr lang="en-US" sz="2000" b="0" dirty="0"/>
              <a:t>Canada</a:t>
            </a:r>
          </a:p>
          <a:p>
            <a:r>
              <a:rPr lang="en-US" sz="2000" b="0" dirty="0"/>
              <a:t>Chile</a:t>
            </a:r>
          </a:p>
          <a:p>
            <a:r>
              <a:rPr lang="en-US" sz="2000" b="0" dirty="0"/>
              <a:t>Czech Republic</a:t>
            </a:r>
          </a:p>
          <a:p>
            <a:r>
              <a:rPr lang="en-US" sz="2000" b="0" dirty="0" smtClean="0"/>
              <a:t>France</a:t>
            </a:r>
            <a:endParaRPr lang="en-US" sz="2000" b="0" dirty="0"/>
          </a:p>
          <a:p>
            <a:r>
              <a:rPr lang="en-US" sz="2000" b="0" dirty="0"/>
              <a:t>Germany</a:t>
            </a:r>
          </a:p>
          <a:p>
            <a:r>
              <a:rPr lang="en-US" sz="2000" b="0" dirty="0" smtClean="0"/>
              <a:t>Israel</a:t>
            </a:r>
            <a:endParaRPr lang="en-US" sz="2000" b="0" dirty="0"/>
          </a:p>
          <a:p>
            <a:r>
              <a:rPr lang="en-US" sz="2000" b="0" dirty="0"/>
              <a:t>Italy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79" y="2191708"/>
            <a:ext cx="2953976" cy="3102531"/>
          </a:xfrm>
        </p:spPr>
        <p:txBody>
          <a:bodyPr/>
          <a:lstStyle/>
          <a:p>
            <a:r>
              <a:rPr lang="en-US" sz="2000" b="0" dirty="0"/>
              <a:t>Japan</a:t>
            </a:r>
            <a:endParaRPr lang="en-US" sz="2000" b="0" dirty="0" smtClean="0"/>
          </a:p>
          <a:p>
            <a:r>
              <a:rPr lang="en-US" sz="2000" b="0" dirty="0" smtClean="0"/>
              <a:t>Republic of Korea</a:t>
            </a:r>
            <a:endParaRPr lang="en-US" sz="2000" b="0" dirty="0"/>
          </a:p>
          <a:p>
            <a:r>
              <a:rPr lang="en-US" sz="2000" b="0" dirty="0" smtClean="0"/>
              <a:t>The Netherlands</a:t>
            </a:r>
            <a:endParaRPr lang="en-US" sz="2000" b="0" dirty="0"/>
          </a:p>
          <a:p>
            <a:r>
              <a:rPr lang="en-US" sz="2000" b="0" dirty="0"/>
              <a:t>Norway</a:t>
            </a:r>
          </a:p>
          <a:p>
            <a:r>
              <a:rPr lang="en-US" sz="2000" b="0" dirty="0"/>
              <a:t>Poland</a:t>
            </a:r>
          </a:p>
          <a:p>
            <a:r>
              <a:rPr lang="en-US" sz="2000" b="0" dirty="0"/>
              <a:t>Spain</a:t>
            </a:r>
          </a:p>
          <a:p>
            <a:r>
              <a:rPr lang="en-US" sz="2000" b="0" dirty="0"/>
              <a:t>Singapore</a:t>
            </a:r>
          </a:p>
          <a:p>
            <a:r>
              <a:rPr lang="en-US" sz="2000" b="0" dirty="0" smtClean="0"/>
              <a:t>The United </a:t>
            </a:r>
            <a:r>
              <a:rPr lang="en-US" sz="2000" b="0" dirty="0"/>
              <a:t>Kingdom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00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Candidate Placement Objectives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169" y="1286003"/>
            <a:ext cx="8340397" cy="2627462"/>
          </a:xfrm>
        </p:spPr>
        <p:txBody>
          <a:bodyPr/>
          <a:lstStyle/>
          <a:p>
            <a:r>
              <a:rPr lang="en-US" sz="1600" b="0" dirty="0" smtClean="0"/>
              <a:t>As the managing agent for all USAF </a:t>
            </a:r>
            <a:r>
              <a:rPr lang="en-US" sz="1600" b="0" dirty="0"/>
              <a:t>ESEP cooperation, </a:t>
            </a:r>
            <a:r>
              <a:rPr lang="en-US" sz="1600" b="0" dirty="0" smtClean="0"/>
              <a:t>SAF/IAPC coordinates with key stakeholders to match candidate’s skillsets and career development goals against science and technology priorities, ensuring each ESEP assignment provides a rewarding, career-broadening experience while helping the USAF execute all facets of key DoD strategic initiatives.</a:t>
            </a:r>
          </a:p>
          <a:p>
            <a:endParaRPr lang="en-US" sz="1200" b="0" dirty="0"/>
          </a:p>
          <a:p>
            <a:r>
              <a:rPr lang="en-US" sz="1600" b="0" dirty="0" smtClean="0"/>
              <a:t>Key references for DoD strategic initiatives </a:t>
            </a:r>
          </a:p>
          <a:p>
            <a:pPr lvl="1"/>
            <a:r>
              <a:rPr lang="en-US" sz="1400" b="0" dirty="0" smtClean="0">
                <a:hlinkClick r:id="rId3"/>
              </a:rPr>
              <a:t>National </a:t>
            </a:r>
            <a:r>
              <a:rPr lang="en-US" sz="1400" b="0" dirty="0">
                <a:hlinkClick r:id="rId3"/>
              </a:rPr>
              <a:t>Defense </a:t>
            </a:r>
            <a:r>
              <a:rPr lang="en-US" sz="1400" b="0" dirty="0" smtClean="0">
                <a:hlinkClick r:id="rId3"/>
              </a:rPr>
              <a:t>Strategy</a:t>
            </a:r>
            <a:r>
              <a:rPr lang="en-US" sz="1400" b="0" dirty="0" smtClean="0"/>
              <a:t>, 2018</a:t>
            </a:r>
          </a:p>
          <a:p>
            <a:pPr lvl="1"/>
            <a:r>
              <a:rPr lang="en-US" sz="1400" b="0" dirty="0">
                <a:hlinkClick r:id="rId4"/>
              </a:rPr>
              <a:t>OSD Modernization Priorities</a:t>
            </a:r>
            <a:endParaRPr lang="en-US" sz="1400" b="0" dirty="0"/>
          </a:p>
          <a:p>
            <a:pPr lvl="1"/>
            <a:r>
              <a:rPr lang="en-US" sz="1400" b="0" dirty="0" smtClean="0">
                <a:hlinkClick r:id="rId5"/>
              </a:rPr>
              <a:t>USAF 2030 Science and Technology Strategy</a:t>
            </a:r>
            <a:r>
              <a:rPr lang="en-US" sz="1400" b="0" dirty="0" smtClean="0"/>
              <a:t>, April 2019</a:t>
            </a:r>
          </a:p>
          <a:p>
            <a:pPr marL="406400" lvl="1" indent="0">
              <a:buNone/>
            </a:pPr>
            <a:endParaRPr lang="en-US" sz="1400" b="0" dirty="0"/>
          </a:p>
          <a:p>
            <a:pPr marL="406400" lvl="1" indent="0">
              <a:buNone/>
            </a:pPr>
            <a:endParaRPr lang="en-US" sz="1400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8999D5-1F93-4D2A-94D3-E3F505AE0913}" type="slidenum">
              <a:rPr lang="en-US" smtClean="0"/>
              <a:pPr>
                <a:defRPr/>
              </a:pPr>
              <a:t>6</a:t>
            </a:fld>
            <a:endParaRPr lang="en-US" dirty="0">
              <a:solidFill>
                <a:srgbClr val="808080"/>
              </a:solidFill>
            </a:endParaRPr>
          </a:p>
        </p:txBody>
      </p:sp>
      <p:pic>
        <p:nvPicPr>
          <p:cNvPr id="1026" name="Picture 2" descr="New Air Force Science &amp; Technology Strategy puts focus on speed &gt; Air Force  Materiel Command &gt; Article Display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434" y="3980268"/>
            <a:ext cx="1842521" cy="238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93" y="4278228"/>
            <a:ext cx="2777706" cy="18506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589" y="4239166"/>
            <a:ext cx="1811788" cy="1811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15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Placement FAQs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9903" y="1397001"/>
            <a:ext cx="8340397" cy="4512736"/>
          </a:xfrm>
        </p:spPr>
        <p:txBody>
          <a:bodyPr/>
          <a:lstStyle/>
          <a:p>
            <a:r>
              <a:rPr lang="en-US" sz="1600" b="0" dirty="0" smtClean="0"/>
              <a:t>ESEP MOUs do not define technical focus areas for US/Foreign Partner engagement</a:t>
            </a:r>
          </a:p>
          <a:p>
            <a:pPr marL="0" indent="0">
              <a:buNone/>
            </a:pPr>
            <a:endParaRPr lang="en-US" sz="1600" b="0" dirty="0" smtClean="0"/>
          </a:p>
          <a:p>
            <a:r>
              <a:rPr lang="en-US" sz="1600" b="0" dirty="0" smtClean="0"/>
              <a:t>Selected ESEP candidates are offered a country placement based on candidate preference, RDT&amp;E capability/relationship with US, selectee’s S&amp;E background, and current pol-mil activity. All placement offers are weighed against USAF &amp; DoD S&amp;T strategic initiatives</a:t>
            </a:r>
          </a:p>
          <a:p>
            <a:pPr marL="0" indent="0">
              <a:buNone/>
            </a:pPr>
            <a:r>
              <a:rPr lang="en-US" sz="1600" b="0" dirty="0" smtClean="0"/>
              <a:t> </a:t>
            </a:r>
          </a:p>
          <a:p>
            <a:r>
              <a:rPr lang="en-US" sz="1600" b="0" dirty="0" smtClean="0"/>
              <a:t>Upon acceptance of ESEP position, SAF/IAPC negotiates a position with the Foreign Partner on behalf of the selectee</a:t>
            </a:r>
          </a:p>
          <a:p>
            <a:pPr lvl="1"/>
            <a:r>
              <a:rPr lang="en-US" sz="1400" b="0" dirty="0" smtClean="0"/>
              <a:t>Specific placement (organization/position) of the ESEP candidate is at the Partner Nation’s discretion. Negotiations take into consideration the individual’s skillset, work experience, and education as well as the US/Partner Nation’s cooperative goals for placement.</a:t>
            </a:r>
          </a:p>
          <a:p>
            <a:pPr lvl="1"/>
            <a:r>
              <a:rPr lang="en-US" sz="1400" b="0" dirty="0" smtClean="0"/>
              <a:t>The ESEP application allows for candidates to list their preferred countries in priority order, as well as offer suggestions of Partner Nation organization(s)/technical focus area(s) to SAF/IAPC. ESEP candidate’s interests will be considered during position negotiations with the Partner Nation.</a:t>
            </a:r>
          </a:p>
          <a:p>
            <a:pPr lvl="1"/>
            <a:endParaRPr lang="en-US" sz="1600" b="0" dirty="0"/>
          </a:p>
          <a:p>
            <a:r>
              <a:rPr lang="en-US" sz="1600" b="0" dirty="0" smtClean="0"/>
              <a:t>Contact the ESEP management team with questions:</a:t>
            </a:r>
          </a:p>
          <a:p>
            <a:pPr lvl="1"/>
            <a:r>
              <a:rPr lang="en-US" sz="1400" b="0" dirty="0" smtClean="0"/>
              <a:t>Please be sure to review the </a:t>
            </a:r>
            <a:r>
              <a:rPr lang="en-US" sz="1400" b="0" dirty="0" smtClean="0">
                <a:hlinkClick r:id="rId3"/>
              </a:rPr>
              <a:t>ESEP FAQ </a:t>
            </a:r>
            <a:r>
              <a:rPr lang="en-US" sz="1400" b="0" dirty="0" smtClean="0"/>
              <a:t>for additional questions</a:t>
            </a:r>
          </a:p>
          <a:p>
            <a:pPr lvl="1"/>
            <a:endParaRPr lang="en-US" sz="1400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8999D5-1F93-4D2A-94D3-E3F505AE0913}" type="slidenum">
              <a:rPr lang="en-US" smtClean="0"/>
              <a:pPr>
                <a:defRPr/>
              </a:pPr>
              <a:t>7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60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ESEP Class of </a:t>
            </a:r>
            <a:r>
              <a:rPr lang="en-US" dirty="0" smtClean="0"/>
              <a:t>2023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8999D5-1F93-4D2A-94D3-E3F505AE0913}" type="slidenum">
              <a:rPr lang="en-US" smtClean="0"/>
              <a:pPr>
                <a:defRPr/>
              </a:pPr>
              <a:t>8</a:t>
            </a:fld>
            <a:endParaRPr lang="en-US" dirty="0">
              <a:solidFill>
                <a:srgbClr val="80808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81499" y="1794292"/>
            <a:ext cx="7553852" cy="3996908"/>
            <a:chOff x="293073" y="1437487"/>
            <a:chExt cx="8457226" cy="4741766"/>
          </a:xfrm>
        </p:grpSpPr>
        <p:sp>
          <p:nvSpPr>
            <p:cNvPr id="6" name="Rounded Rectangle 5"/>
            <p:cNvSpPr/>
            <p:nvPr/>
          </p:nvSpPr>
          <p:spPr>
            <a:xfrm>
              <a:off x="431307" y="2718927"/>
              <a:ext cx="1685646" cy="963967"/>
            </a:xfrm>
            <a:prstGeom prst="roundRect">
              <a:avLst/>
            </a:prstGeom>
            <a:solidFill>
              <a:srgbClr val="00B05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+mj-lt"/>
                  <a:cs typeface="+mn-cs"/>
                </a:rPr>
                <a:t>ESEP Call for Applications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(Civ Jan </a:t>
              </a: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2022</a:t>
              </a:r>
              <a:endParaRPr lang="en-US" sz="1200" kern="0" dirty="0" smtClean="0">
                <a:solidFill>
                  <a:sysClr val="window" lastClr="FFFFFF"/>
                </a:solidFill>
                <a:latin typeface="+mj-lt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Mil Feb </a:t>
              </a: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2022)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j-lt"/>
                <a:cs typeface="+mn-cs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981200" y="1437488"/>
              <a:ext cx="1549893" cy="963967"/>
            </a:xfrm>
            <a:prstGeom prst="round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+mj-lt"/>
                  <a:cs typeface="+mn-cs"/>
                </a:rPr>
                <a:t>Application Submission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(Civ </a:t>
              </a: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Mar</a:t>
              </a: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 2022</a:t>
              </a:r>
              <a:endParaRPr lang="en-US" sz="1200" kern="0" dirty="0" smtClean="0">
                <a:solidFill>
                  <a:sysClr val="window" lastClr="FFFFFF"/>
                </a:solidFill>
                <a:latin typeface="+mj-lt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Mil Apr 2021)</a:t>
              </a: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j-lt"/>
                <a:cs typeface="+mn-cs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805376" y="1445329"/>
              <a:ext cx="1549893" cy="963967"/>
            </a:xfrm>
            <a:prstGeom prst="round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+mj-lt"/>
                  <a:cs typeface="+mn-cs"/>
                </a:rPr>
                <a:t>Selection Panel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(May-Jun </a:t>
              </a: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2022)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j-lt"/>
                <a:cs typeface="+mn-cs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507670" y="1437487"/>
              <a:ext cx="1824176" cy="963967"/>
            </a:xfrm>
            <a:prstGeom prst="round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+mj-lt"/>
                  <a:cs typeface="+mn-cs"/>
                </a:rPr>
                <a:t>Panel Results Announced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(Jun-Jul </a:t>
              </a: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2022)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j-lt"/>
                <a:cs typeface="+mn-cs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6560312" y="2729189"/>
              <a:ext cx="2189987" cy="963967"/>
            </a:xfrm>
            <a:prstGeom prst="roundRect">
              <a:avLst/>
            </a:prstGeom>
            <a:solidFill>
              <a:srgbClr val="FFCC0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j-lt"/>
                  <a:cs typeface="+mn-cs"/>
                </a:rPr>
                <a:t>Placement coordination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 smtClean="0">
                  <a:solidFill>
                    <a:srgbClr val="0070C0"/>
                  </a:solidFill>
                  <a:latin typeface="+mj-lt"/>
                  <a:cs typeface="+mn-cs"/>
                </a:rPr>
                <a:t>(Aug – Dec </a:t>
              </a:r>
              <a:r>
                <a:rPr lang="en-US" sz="1200" kern="0" dirty="0" smtClean="0">
                  <a:solidFill>
                    <a:srgbClr val="0070C0"/>
                  </a:solidFill>
                  <a:latin typeface="+mj-lt"/>
                  <a:cs typeface="+mn-cs"/>
                </a:rPr>
                <a:t>2022)</a:t>
              </a:r>
              <a:endPara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cs typeface="+mn-cs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981199" y="5192148"/>
              <a:ext cx="1549893" cy="963967"/>
            </a:xfrm>
            <a:prstGeom prst="round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+mj-lt"/>
                  <a:cs typeface="+mn-cs"/>
                </a:rPr>
                <a:t>Return to U.S.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(Aug </a:t>
              </a: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2025)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j-lt"/>
                <a:cs typeface="+mn-cs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769202" y="5192148"/>
              <a:ext cx="1706426" cy="963967"/>
            </a:xfrm>
            <a:prstGeom prst="round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+mj-lt"/>
                  <a:cs typeface="+mn-cs"/>
                </a:rPr>
                <a:t>ESEP Assignment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( </a:t>
              </a: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2023 </a:t>
              </a: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– </a:t>
              </a: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2025)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j-lt"/>
                <a:cs typeface="+mn-cs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5606980" y="5215286"/>
              <a:ext cx="1724863" cy="963967"/>
            </a:xfrm>
            <a:prstGeom prst="round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+mj-lt"/>
                  <a:cs typeface="+mn-cs"/>
                </a:rPr>
                <a:t>PCS/TCS</a:t>
              </a:r>
              <a:r>
                <a:rPr kumimoji="0" lang="en-US" sz="1200" b="0" i="0" u="none" strike="noStrike" kern="0" cap="none" spc="0" normalizeH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+mj-lt"/>
                  <a:cs typeface="+mn-cs"/>
                </a:rPr>
                <a:t> Overseas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baseline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(Aug</a:t>
              </a: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 – Sep </a:t>
              </a:r>
              <a:r>
                <a:rPr lang="en-US" sz="1200" kern="0" baseline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2023)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j-lt"/>
                <a:cs typeface="+mn-cs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6873169" y="4042003"/>
              <a:ext cx="1696376" cy="963967"/>
            </a:xfrm>
            <a:prstGeom prst="round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+mj-lt"/>
                  <a:cs typeface="+mn-cs"/>
                </a:rPr>
                <a:t>Language Training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(Feb – Jul </a:t>
              </a: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2023)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j-lt"/>
                <a:cs typeface="+mn-cs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567060" y="4042004"/>
              <a:ext cx="1549893" cy="963967"/>
            </a:xfrm>
            <a:prstGeom prst="roundRect">
              <a:avLst/>
            </a:prstGeom>
            <a:solidFill>
              <a:srgbClr val="FF000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+mj-lt"/>
                  <a:cs typeface="+mn-cs"/>
                </a:rPr>
                <a:t>Final Report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(End of </a:t>
              </a:r>
              <a:r>
                <a:rPr lang="en-US" sz="1200" kern="0" dirty="0" smtClean="0">
                  <a:solidFill>
                    <a:sysClr val="window" lastClr="FFFFFF"/>
                  </a:solidFill>
                  <a:latin typeface="+mj-lt"/>
                  <a:cs typeface="+mn-cs"/>
                </a:rPr>
                <a:t>2025)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j-lt"/>
                <a:cs typeface="+mn-cs"/>
              </a:endParaRPr>
            </a:p>
          </p:txBody>
        </p:sp>
        <p:sp>
          <p:nvSpPr>
            <p:cNvPr id="16" name="Bent Arrow 15"/>
            <p:cNvSpPr/>
            <p:nvPr/>
          </p:nvSpPr>
          <p:spPr bwMode="auto">
            <a:xfrm>
              <a:off x="1143000" y="1676400"/>
              <a:ext cx="685800" cy="914400"/>
            </a:xfrm>
            <a:prstGeom prst="bentArrow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Bent Arrow 16"/>
            <p:cNvSpPr/>
            <p:nvPr/>
          </p:nvSpPr>
          <p:spPr bwMode="auto">
            <a:xfrm rot="5400000">
              <a:off x="7202836" y="1887235"/>
              <a:ext cx="861190" cy="603172"/>
            </a:xfrm>
            <a:prstGeom prst="bentArrow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Bent Arrow 17"/>
            <p:cNvSpPr/>
            <p:nvPr/>
          </p:nvSpPr>
          <p:spPr bwMode="auto">
            <a:xfrm rot="10800000">
              <a:off x="7331844" y="5024251"/>
              <a:ext cx="603173" cy="861428"/>
            </a:xfrm>
            <a:prstGeom prst="bentArrow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Bent Arrow 18"/>
            <p:cNvSpPr/>
            <p:nvPr/>
          </p:nvSpPr>
          <p:spPr bwMode="auto">
            <a:xfrm rot="16200000">
              <a:off x="1059595" y="5157491"/>
              <a:ext cx="870250" cy="668161"/>
            </a:xfrm>
            <a:prstGeom prst="bentArrow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93073" y="3682894"/>
              <a:ext cx="25145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-----------------------------</a:t>
              </a:r>
              <a:endParaRPr lang="en-US" dirty="0"/>
            </a:p>
          </p:txBody>
        </p:sp>
        <p:sp>
          <p:nvSpPr>
            <p:cNvPr id="21" name="Circular Arrow 20"/>
            <p:cNvSpPr/>
            <p:nvPr/>
          </p:nvSpPr>
          <p:spPr bwMode="auto">
            <a:xfrm rot="10206588">
              <a:off x="3390429" y="2639770"/>
              <a:ext cx="2307316" cy="2421991"/>
            </a:xfrm>
            <a:prstGeom prst="circularArrow">
              <a:avLst>
                <a:gd name="adj1" fmla="val 9501"/>
                <a:gd name="adj2" fmla="val 1142319"/>
                <a:gd name="adj3" fmla="val 20617241"/>
                <a:gd name="adj4" fmla="val 426093"/>
                <a:gd name="adj5" fmla="val 12500"/>
              </a:avLst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ounded Rectangle 22"/>
            <p:cNvSpPr/>
            <p:nvPr/>
          </p:nvSpPr>
          <p:spPr bwMode="auto">
            <a:xfrm>
              <a:off x="4008162" y="3682894"/>
              <a:ext cx="1192753" cy="369332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1-3 Years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579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USAF ESEP Overseas</a:t>
            </a:r>
            <a:br>
              <a:rPr lang="en-US" dirty="0" smtClean="0"/>
            </a:br>
            <a:r>
              <a:rPr lang="en-US" sz="1000" dirty="0" smtClean="0"/>
              <a:t>as of Feb 2021</a:t>
            </a:r>
            <a:endParaRPr lang="en-U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8999D5-1F93-4D2A-94D3-E3F505AE0913}" type="slidenum">
              <a:rPr lang="en-US" smtClean="0"/>
              <a:pPr>
                <a:defRPr/>
              </a:pPr>
              <a:t>9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22314" y="1860458"/>
            <a:ext cx="636732" cy="641996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ctr"/>
            <a:endParaRPr lang="en-US" sz="3600" b="1" dirty="0">
              <a:solidFill>
                <a:srgbClr val="151C77"/>
              </a:solidFill>
              <a:ea typeface="+mj-ea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94388" y="1547818"/>
            <a:ext cx="663397" cy="641996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ctr"/>
            <a:endParaRPr lang="en-US" sz="3600" b="1" dirty="0">
              <a:solidFill>
                <a:srgbClr val="151C77"/>
              </a:solidFill>
              <a:ea typeface="+mj-ea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09327" y="4167070"/>
            <a:ext cx="33169" cy="535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25000" lnSpcReduction="20000"/>
          </a:bodyPr>
          <a:lstStyle/>
          <a:p>
            <a:pPr algn="ctr"/>
            <a:endParaRPr lang="en-US" sz="3600" b="1" dirty="0">
              <a:solidFill>
                <a:srgbClr val="151C77"/>
              </a:solidFill>
              <a:ea typeface="+mj-ea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49898" y="1706084"/>
            <a:ext cx="663397" cy="641996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ctr"/>
            <a:endParaRPr lang="en-US" sz="3600" b="1" dirty="0">
              <a:solidFill>
                <a:srgbClr val="151C77"/>
              </a:solidFill>
              <a:ea typeface="+mj-ea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74240" y="2508579"/>
            <a:ext cx="663397" cy="641996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ctr"/>
            <a:endParaRPr lang="en-US" sz="3600" b="1" dirty="0">
              <a:solidFill>
                <a:srgbClr val="151C77"/>
              </a:solidFill>
              <a:ea typeface="+mj-ea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27072" y="1827573"/>
            <a:ext cx="1160945" cy="681006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endParaRPr lang="en-US" sz="1200" b="1" dirty="0">
              <a:solidFill>
                <a:srgbClr val="151C77"/>
              </a:solidFill>
              <a:ea typeface="+mj-ea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04422" y="2134081"/>
            <a:ext cx="663397" cy="641996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ctr"/>
            <a:endParaRPr lang="en-US" sz="3600" b="1" dirty="0">
              <a:solidFill>
                <a:srgbClr val="151C77"/>
              </a:solidFill>
              <a:ea typeface="+mj-ea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87259" y="1438585"/>
            <a:ext cx="663397" cy="641996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ctr"/>
            <a:endParaRPr lang="en-US" sz="3600" b="1" dirty="0">
              <a:solidFill>
                <a:srgbClr val="151C77"/>
              </a:solidFill>
              <a:ea typeface="+mj-ea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11722" y="3150575"/>
            <a:ext cx="663397" cy="641996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endParaRPr lang="en-US" sz="3600" b="1" dirty="0">
              <a:solidFill>
                <a:srgbClr val="151C77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760335" y="2027325"/>
            <a:ext cx="663397" cy="32413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Arial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4431936" y="3043576"/>
            <a:ext cx="663397" cy="641996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V="1">
            <a:off x="1688194" y="2348080"/>
            <a:ext cx="552831" cy="213999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object 67"/>
          <p:cNvSpPr/>
          <p:nvPr/>
        </p:nvSpPr>
        <p:spPr>
          <a:xfrm>
            <a:off x="4259089" y="2675320"/>
            <a:ext cx="607654" cy="201516"/>
          </a:xfrm>
          <a:custGeom>
            <a:avLst/>
            <a:gdLst/>
            <a:ahLst/>
            <a:cxnLst/>
            <a:rect l="l" t="t" r="r" b="b"/>
            <a:pathLst>
              <a:path w="837565" h="287020">
                <a:moveTo>
                  <a:pt x="0" y="286675"/>
                </a:moveTo>
                <a:lnTo>
                  <a:pt x="836994" y="286675"/>
                </a:lnTo>
                <a:lnTo>
                  <a:pt x="836994" y="0"/>
                </a:lnTo>
                <a:lnTo>
                  <a:pt x="0" y="0"/>
                </a:lnTo>
                <a:lnTo>
                  <a:pt x="0" y="286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44" name="object 67"/>
          <p:cNvSpPr/>
          <p:nvPr/>
        </p:nvSpPr>
        <p:spPr>
          <a:xfrm>
            <a:off x="4701354" y="3103317"/>
            <a:ext cx="607654" cy="201516"/>
          </a:xfrm>
          <a:custGeom>
            <a:avLst/>
            <a:gdLst/>
            <a:ahLst/>
            <a:cxnLst/>
            <a:rect l="l" t="t" r="r" b="b"/>
            <a:pathLst>
              <a:path w="837565" h="287020">
                <a:moveTo>
                  <a:pt x="0" y="286675"/>
                </a:moveTo>
                <a:lnTo>
                  <a:pt x="836994" y="286675"/>
                </a:lnTo>
                <a:lnTo>
                  <a:pt x="836994" y="0"/>
                </a:lnTo>
                <a:lnTo>
                  <a:pt x="0" y="0"/>
                </a:lnTo>
                <a:lnTo>
                  <a:pt x="0" y="286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45" name="object 67"/>
          <p:cNvSpPr/>
          <p:nvPr/>
        </p:nvSpPr>
        <p:spPr>
          <a:xfrm>
            <a:off x="5944336" y="2713282"/>
            <a:ext cx="607654" cy="201516"/>
          </a:xfrm>
          <a:custGeom>
            <a:avLst/>
            <a:gdLst/>
            <a:ahLst/>
            <a:cxnLst/>
            <a:rect l="l" t="t" r="r" b="b"/>
            <a:pathLst>
              <a:path w="837565" h="287020">
                <a:moveTo>
                  <a:pt x="0" y="286675"/>
                </a:moveTo>
                <a:lnTo>
                  <a:pt x="836994" y="286675"/>
                </a:lnTo>
                <a:lnTo>
                  <a:pt x="836994" y="0"/>
                </a:lnTo>
                <a:lnTo>
                  <a:pt x="0" y="0"/>
                </a:lnTo>
                <a:lnTo>
                  <a:pt x="0" y="286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90" name="Group 189"/>
          <p:cNvGrpSpPr/>
          <p:nvPr/>
        </p:nvGrpSpPr>
        <p:grpSpPr>
          <a:xfrm>
            <a:off x="370563" y="3471576"/>
            <a:ext cx="2656123" cy="2649343"/>
            <a:chOff x="147154" y="3796440"/>
            <a:chExt cx="2539265" cy="2432350"/>
          </a:xfrm>
        </p:grpSpPr>
        <p:sp>
          <p:nvSpPr>
            <p:cNvPr id="33" name="TextBox 32"/>
            <p:cNvSpPr txBox="1"/>
            <p:nvPr/>
          </p:nvSpPr>
          <p:spPr>
            <a:xfrm>
              <a:off x="147154" y="5520905"/>
              <a:ext cx="1770038" cy="707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u="sng" dirty="0">
                  <a:solidFill>
                    <a:srgbClr val="151C77"/>
                  </a:solidFill>
                  <a:ea typeface="+mj-ea"/>
                  <a:cs typeface="Arial" pitchFamily="34" charset="0"/>
                </a:rPr>
                <a:t>EPNER, </a:t>
              </a:r>
              <a:r>
                <a:rPr lang="en-US" sz="1000" b="1" u="sng" dirty="0" err="1">
                  <a:solidFill>
                    <a:srgbClr val="151C77"/>
                  </a:solidFill>
                  <a:ea typeface="+mj-ea"/>
                  <a:cs typeface="Arial" pitchFamily="34" charset="0"/>
                </a:rPr>
                <a:t>Istres</a:t>
              </a:r>
              <a:r>
                <a:rPr lang="en-US" sz="1000" b="1" u="sng" dirty="0">
                  <a:solidFill>
                    <a:srgbClr val="151C77"/>
                  </a:solidFill>
                  <a:ea typeface="+mj-ea"/>
                  <a:cs typeface="Arial" pitchFamily="34" charset="0"/>
                </a:rPr>
                <a:t> </a:t>
              </a:r>
            </a:p>
            <a:p>
              <a:r>
                <a:rPr lang="en-US" sz="1000" b="1" dirty="0">
                  <a:solidFill>
                    <a:srgbClr val="151C77"/>
                  </a:solidFill>
                  <a:ea typeface="+mj-ea"/>
                  <a:cs typeface="Arial" pitchFamily="34" charset="0"/>
                </a:rPr>
                <a:t>(French Test Pilot School)</a:t>
              </a:r>
              <a:endParaRPr lang="en-US" sz="1000" dirty="0"/>
            </a:p>
            <a:p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Mr. John Brosovich, </a:t>
              </a:r>
            </a:p>
            <a:p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711 Test </a:t>
              </a:r>
              <a:r>
                <a:rPr lang="en-US" sz="1000" b="1" dirty="0" err="1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Sqn</a:t>
              </a:r>
              <a:endParaRPr lang="en-US" sz="1000" b="1" dirty="0" smtClean="0">
                <a:solidFill>
                  <a:srgbClr val="151C77"/>
                </a:solidFill>
                <a:ea typeface="+mj-ea"/>
                <a:cs typeface="Arial" pitchFamily="34" charset="0"/>
              </a:endParaRPr>
            </a:p>
          </p:txBody>
        </p:sp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2882" y="4119928"/>
              <a:ext cx="1398582" cy="1388424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6244" y="3910718"/>
              <a:ext cx="763327" cy="384219"/>
            </a:xfrm>
            <a:prstGeom prst="rect">
              <a:avLst/>
            </a:prstGeom>
          </p:spPr>
        </p:pic>
        <p:sp>
          <p:nvSpPr>
            <p:cNvPr id="51" name="Line 28"/>
            <p:cNvSpPr>
              <a:spLocks noChangeShapeType="1"/>
            </p:cNvSpPr>
            <p:nvPr/>
          </p:nvSpPr>
          <p:spPr bwMode="auto">
            <a:xfrm flipV="1">
              <a:off x="1141326" y="5220144"/>
              <a:ext cx="274006" cy="4448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Arial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376444" y="3796440"/>
              <a:ext cx="1309975" cy="707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u="sng" dirty="0">
                  <a:solidFill>
                    <a:srgbClr val="151C77"/>
                  </a:solidFill>
                  <a:ea typeface="+mj-ea"/>
                  <a:cs typeface="Arial" pitchFamily="34" charset="0"/>
                </a:rPr>
                <a:t>ONERA </a:t>
              </a:r>
              <a:r>
                <a:rPr lang="en-US" sz="1000" b="1" u="sng" dirty="0" err="1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Chatillon</a:t>
              </a:r>
              <a:endParaRPr lang="en-US" sz="1000" b="1" u="sng" dirty="0" smtClean="0">
                <a:solidFill>
                  <a:srgbClr val="151C77"/>
                </a:solidFill>
                <a:ea typeface="+mj-ea"/>
                <a:cs typeface="Arial" pitchFamily="34" charset="0"/>
              </a:endParaRPr>
            </a:p>
            <a:p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Dr</a:t>
              </a:r>
              <a:r>
                <a:rPr lang="en-US" sz="1000" b="1" dirty="0">
                  <a:solidFill>
                    <a:srgbClr val="151C77"/>
                  </a:solidFill>
                  <a:ea typeface="+mj-ea"/>
                  <a:cs typeface="Arial" pitchFamily="34" charset="0"/>
                </a:rPr>
                <a:t>. Craig </a:t>
              </a:r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Przybyla</a:t>
              </a:r>
              <a:endParaRPr lang="en-US" sz="1000" b="1" dirty="0">
                <a:solidFill>
                  <a:srgbClr val="151C77"/>
                </a:solidFill>
                <a:ea typeface="+mj-ea"/>
                <a:cs typeface="Arial" pitchFamily="34" charset="0"/>
              </a:endParaRPr>
            </a:p>
            <a:p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AFRL/RX</a:t>
              </a:r>
              <a:endParaRPr lang="en-US" sz="1000" b="1" u="sng" dirty="0">
                <a:solidFill>
                  <a:srgbClr val="151C77"/>
                </a:solidFill>
                <a:ea typeface="+mj-ea"/>
                <a:cs typeface="Arial" pitchFamily="34" charset="0"/>
              </a:endParaRPr>
            </a:p>
            <a:p>
              <a:endParaRPr lang="en-US" sz="1000" dirty="0"/>
            </a:p>
          </p:txBody>
        </p:sp>
        <p:sp>
          <p:nvSpPr>
            <p:cNvPr id="116" name="Line 28"/>
            <p:cNvSpPr>
              <a:spLocks noChangeShapeType="1"/>
            </p:cNvSpPr>
            <p:nvPr/>
          </p:nvSpPr>
          <p:spPr bwMode="auto">
            <a:xfrm flipH="1">
              <a:off x="1141325" y="4276579"/>
              <a:ext cx="305560" cy="2659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Arial"/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3365593" y="1287711"/>
            <a:ext cx="2108629" cy="2735860"/>
            <a:chOff x="2853717" y="1476156"/>
            <a:chExt cx="2108629" cy="2735860"/>
          </a:xfrm>
        </p:grpSpPr>
        <p:grpSp>
          <p:nvGrpSpPr>
            <p:cNvPr id="119" name="Group 13"/>
            <p:cNvGrpSpPr>
              <a:grpSpLocks/>
            </p:cNvGrpSpPr>
            <p:nvPr/>
          </p:nvGrpSpPr>
          <p:grpSpPr bwMode="auto">
            <a:xfrm>
              <a:off x="3893208" y="1524873"/>
              <a:ext cx="911608" cy="1672961"/>
              <a:chOff x="711" y="1333"/>
              <a:chExt cx="618" cy="1161"/>
            </a:xfrm>
          </p:grpSpPr>
          <p:sp>
            <p:nvSpPr>
              <p:cNvPr id="120" name="Freeform 14"/>
              <p:cNvSpPr>
                <a:spLocks/>
              </p:cNvSpPr>
              <p:nvPr/>
            </p:nvSpPr>
            <p:spPr bwMode="auto">
              <a:xfrm>
                <a:off x="732" y="1543"/>
                <a:ext cx="21" cy="36"/>
              </a:xfrm>
              <a:custGeom>
                <a:avLst/>
                <a:gdLst>
                  <a:gd name="T0" fmla="*/ 8 w 21"/>
                  <a:gd name="T1" fmla="*/ 0 h 36"/>
                  <a:gd name="T2" fmla="*/ 20 w 21"/>
                  <a:gd name="T3" fmla="*/ 15 h 36"/>
                  <a:gd name="T4" fmla="*/ 7 w 21"/>
                  <a:gd name="T5" fmla="*/ 24 h 36"/>
                  <a:gd name="T6" fmla="*/ 8 w 21"/>
                  <a:gd name="T7" fmla="*/ 35 h 36"/>
                  <a:gd name="T8" fmla="*/ 0 w 21"/>
                  <a:gd name="T9" fmla="*/ 34 h 36"/>
                  <a:gd name="T10" fmla="*/ 3 w 21"/>
                  <a:gd name="T11" fmla="*/ 16 h 36"/>
                  <a:gd name="T12" fmla="*/ 8 w 21"/>
                  <a:gd name="T13" fmla="*/ 0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1"/>
                  <a:gd name="T22" fmla="*/ 0 h 36"/>
                  <a:gd name="T23" fmla="*/ 21 w 21"/>
                  <a:gd name="T24" fmla="*/ 36 h 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1" h="36">
                    <a:moveTo>
                      <a:pt x="8" y="0"/>
                    </a:moveTo>
                    <a:lnTo>
                      <a:pt x="20" y="15"/>
                    </a:lnTo>
                    <a:lnTo>
                      <a:pt x="7" y="24"/>
                    </a:lnTo>
                    <a:lnTo>
                      <a:pt x="8" y="35"/>
                    </a:lnTo>
                    <a:lnTo>
                      <a:pt x="0" y="34"/>
                    </a:lnTo>
                    <a:lnTo>
                      <a:pt x="3" y="16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00800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Arial"/>
                </a:endParaRPr>
              </a:p>
            </p:txBody>
          </p:sp>
          <p:grpSp>
            <p:nvGrpSpPr>
              <p:cNvPr id="121" name="Group 15"/>
              <p:cNvGrpSpPr>
                <a:grpSpLocks/>
              </p:cNvGrpSpPr>
              <p:nvPr/>
            </p:nvGrpSpPr>
            <p:grpSpPr bwMode="auto">
              <a:xfrm>
                <a:off x="711" y="1333"/>
                <a:ext cx="618" cy="1161"/>
                <a:chOff x="711" y="1333"/>
                <a:chExt cx="618" cy="1161"/>
              </a:xfrm>
            </p:grpSpPr>
            <p:sp>
              <p:nvSpPr>
                <p:cNvPr id="122" name="Freeform 16"/>
                <p:cNvSpPr>
                  <a:spLocks/>
                </p:cNvSpPr>
                <p:nvPr/>
              </p:nvSpPr>
              <p:spPr bwMode="auto">
                <a:xfrm>
                  <a:off x="769" y="1617"/>
                  <a:ext cx="20" cy="20"/>
                </a:xfrm>
                <a:custGeom>
                  <a:avLst/>
                  <a:gdLst>
                    <a:gd name="T0" fmla="*/ 15 w 20"/>
                    <a:gd name="T1" fmla="*/ 0 h 20"/>
                    <a:gd name="T2" fmla="*/ 0 w 20"/>
                    <a:gd name="T3" fmla="*/ 14 h 20"/>
                    <a:gd name="T4" fmla="*/ 10 w 20"/>
                    <a:gd name="T5" fmla="*/ 19 h 20"/>
                    <a:gd name="T6" fmla="*/ 19 w 20"/>
                    <a:gd name="T7" fmla="*/ 10 h 20"/>
                    <a:gd name="T8" fmla="*/ 15 w 20"/>
                    <a:gd name="T9" fmla="*/ 0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20"/>
                    <a:gd name="T17" fmla="*/ 20 w 20"/>
                    <a:gd name="T18" fmla="*/ 20 h 2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20">
                      <a:moveTo>
                        <a:pt x="15" y="0"/>
                      </a:moveTo>
                      <a:lnTo>
                        <a:pt x="0" y="14"/>
                      </a:lnTo>
                      <a:lnTo>
                        <a:pt x="10" y="19"/>
                      </a:lnTo>
                      <a:lnTo>
                        <a:pt x="19" y="10"/>
                      </a:lnTo>
                      <a:lnTo>
                        <a:pt x="15" y="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Arial"/>
                  </a:endParaRPr>
                </a:p>
              </p:txBody>
            </p:sp>
            <p:grpSp>
              <p:nvGrpSpPr>
                <p:cNvPr id="123" name="Group 17"/>
                <p:cNvGrpSpPr>
                  <a:grpSpLocks/>
                </p:cNvGrpSpPr>
                <p:nvPr/>
              </p:nvGrpSpPr>
              <p:grpSpPr bwMode="auto">
                <a:xfrm>
                  <a:off x="711" y="1333"/>
                  <a:ext cx="618" cy="1161"/>
                  <a:chOff x="711" y="1333"/>
                  <a:chExt cx="618" cy="1161"/>
                </a:xfrm>
              </p:grpSpPr>
              <p:sp>
                <p:nvSpPr>
                  <p:cNvPr id="124" name="Freeform 18"/>
                  <p:cNvSpPr>
                    <a:spLocks/>
                  </p:cNvSpPr>
                  <p:nvPr/>
                </p:nvSpPr>
                <p:spPr bwMode="auto">
                  <a:xfrm>
                    <a:off x="775" y="1393"/>
                    <a:ext cx="554" cy="1101"/>
                  </a:xfrm>
                  <a:custGeom>
                    <a:avLst/>
                    <a:gdLst>
                      <a:gd name="T0" fmla="*/ 181 w 554"/>
                      <a:gd name="T1" fmla="*/ 15 h 1101"/>
                      <a:gd name="T2" fmla="*/ 137 w 554"/>
                      <a:gd name="T3" fmla="*/ 20 h 1101"/>
                      <a:gd name="T4" fmla="*/ 88 w 554"/>
                      <a:gd name="T5" fmla="*/ 51 h 1101"/>
                      <a:gd name="T6" fmla="*/ 80 w 554"/>
                      <a:gd name="T7" fmla="*/ 105 h 1101"/>
                      <a:gd name="T8" fmla="*/ 60 w 554"/>
                      <a:gd name="T9" fmla="*/ 145 h 1101"/>
                      <a:gd name="T10" fmla="*/ 61 w 554"/>
                      <a:gd name="T11" fmla="*/ 185 h 1101"/>
                      <a:gd name="T12" fmla="*/ 36 w 554"/>
                      <a:gd name="T13" fmla="*/ 224 h 1101"/>
                      <a:gd name="T14" fmla="*/ 75 w 554"/>
                      <a:gd name="T15" fmla="*/ 255 h 1101"/>
                      <a:gd name="T16" fmla="*/ 74 w 554"/>
                      <a:gd name="T17" fmla="*/ 277 h 1101"/>
                      <a:gd name="T18" fmla="*/ 58 w 554"/>
                      <a:gd name="T19" fmla="*/ 333 h 1101"/>
                      <a:gd name="T20" fmla="*/ 42 w 554"/>
                      <a:gd name="T21" fmla="*/ 332 h 1101"/>
                      <a:gd name="T22" fmla="*/ 0 w 554"/>
                      <a:gd name="T23" fmla="*/ 377 h 1101"/>
                      <a:gd name="T24" fmla="*/ 58 w 554"/>
                      <a:gd name="T25" fmla="*/ 351 h 1101"/>
                      <a:gd name="T26" fmla="*/ 66 w 554"/>
                      <a:gd name="T27" fmla="*/ 392 h 1101"/>
                      <a:gd name="T28" fmla="*/ 85 w 554"/>
                      <a:gd name="T29" fmla="*/ 348 h 1101"/>
                      <a:gd name="T30" fmla="*/ 112 w 554"/>
                      <a:gd name="T31" fmla="*/ 373 h 1101"/>
                      <a:gd name="T32" fmla="*/ 87 w 554"/>
                      <a:gd name="T33" fmla="*/ 485 h 1101"/>
                      <a:gd name="T34" fmla="*/ 109 w 554"/>
                      <a:gd name="T35" fmla="*/ 489 h 1101"/>
                      <a:gd name="T36" fmla="*/ 132 w 554"/>
                      <a:gd name="T37" fmla="*/ 486 h 1101"/>
                      <a:gd name="T38" fmla="*/ 200 w 554"/>
                      <a:gd name="T39" fmla="*/ 489 h 1101"/>
                      <a:gd name="T40" fmla="*/ 208 w 554"/>
                      <a:gd name="T41" fmla="*/ 573 h 1101"/>
                      <a:gd name="T42" fmla="*/ 225 w 554"/>
                      <a:gd name="T43" fmla="*/ 573 h 1101"/>
                      <a:gd name="T44" fmla="*/ 221 w 554"/>
                      <a:gd name="T45" fmla="*/ 612 h 1101"/>
                      <a:gd name="T46" fmla="*/ 208 w 554"/>
                      <a:gd name="T47" fmla="*/ 690 h 1101"/>
                      <a:gd name="T48" fmla="*/ 166 w 554"/>
                      <a:gd name="T49" fmla="*/ 686 h 1101"/>
                      <a:gd name="T50" fmla="*/ 131 w 554"/>
                      <a:gd name="T51" fmla="*/ 677 h 1101"/>
                      <a:gd name="T52" fmla="*/ 127 w 554"/>
                      <a:gd name="T53" fmla="*/ 699 h 1101"/>
                      <a:gd name="T54" fmla="*/ 145 w 554"/>
                      <a:gd name="T55" fmla="*/ 739 h 1101"/>
                      <a:gd name="T56" fmla="*/ 138 w 554"/>
                      <a:gd name="T57" fmla="*/ 806 h 1101"/>
                      <a:gd name="T58" fmla="*/ 83 w 554"/>
                      <a:gd name="T59" fmla="*/ 867 h 1101"/>
                      <a:gd name="T60" fmla="*/ 94 w 554"/>
                      <a:gd name="T61" fmla="*/ 901 h 1101"/>
                      <a:gd name="T62" fmla="*/ 176 w 554"/>
                      <a:gd name="T63" fmla="*/ 922 h 1101"/>
                      <a:gd name="T64" fmla="*/ 219 w 554"/>
                      <a:gd name="T65" fmla="*/ 951 h 1101"/>
                      <a:gd name="T66" fmla="*/ 111 w 554"/>
                      <a:gd name="T67" fmla="*/ 972 h 1101"/>
                      <a:gd name="T68" fmla="*/ 74 w 554"/>
                      <a:gd name="T69" fmla="*/ 1024 h 1101"/>
                      <a:gd name="T70" fmla="*/ 34 w 554"/>
                      <a:gd name="T71" fmla="*/ 1089 h 1101"/>
                      <a:gd name="T72" fmla="*/ 76 w 554"/>
                      <a:gd name="T73" fmla="*/ 1069 h 1101"/>
                      <a:gd name="T74" fmla="*/ 123 w 554"/>
                      <a:gd name="T75" fmla="*/ 1064 h 1101"/>
                      <a:gd name="T76" fmla="*/ 167 w 554"/>
                      <a:gd name="T77" fmla="*/ 1060 h 1101"/>
                      <a:gd name="T78" fmla="*/ 226 w 554"/>
                      <a:gd name="T79" fmla="*/ 1019 h 1101"/>
                      <a:gd name="T80" fmla="*/ 299 w 554"/>
                      <a:gd name="T81" fmla="*/ 1019 h 1101"/>
                      <a:gd name="T82" fmla="*/ 355 w 554"/>
                      <a:gd name="T83" fmla="*/ 1005 h 1101"/>
                      <a:gd name="T84" fmla="*/ 447 w 554"/>
                      <a:gd name="T85" fmla="*/ 1000 h 1101"/>
                      <a:gd name="T86" fmla="*/ 506 w 554"/>
                      <a:gd name="T87" fmla="*/ 966 h 1101"/>
                      <a:gd name="T88" fmla="*/ 469 w 554"/>
                      <a:gd name="T89" fmla="*/ 927 h 1101"/>
                      <a:gd name="T90" fmla="*/ 482 w 554"/>
                      <a:gd name="T91" fmla="*/ 878 h 1101"/>
                      <a:gd name="T92" fmla="*/ 528 w 554"/>
                      <a:gd name="T93" fmla="*/ 838 h 1101"/>
                      <a:gd name="T94" fmla="*/ 546 w 554"/>
                      <a:gd name="T95" fmla="*/ 762 h 1101"/>
                      <a:gd name="T96" fmla="*/ 465 w 554"/>
                      <a:gd name="T97" fmla="*/ 730 h 1101"/>
                      <a:gd name="T98" fmla="*/ 421 w 554"/>
                      <a:gd name="T99" fmla="*/ 734 h 1101"/>
                      <a:gd name="T100" fmla="*/ 434 w 554"/>
                      <a:gd name="T101" fmla="*/ 665 h 1101"/>
                      <a:gd name="T102" fmla="*/ 425 w 554"/>
                      <a:gd name="T103" fmla="*/ 632 h 1101"/>
                      <a:gd name="T104" fmla="*/ 413 w 554"/>
                      <a:gd name="T105" fmla="*/ 583 h 1101"/>
                      <a:gd name="T106" fmla="*/ 306 w 554"/>
                      <a:gd name="T107" fmla="*/ 439 h 1101"/>
                      <a:gd name="T108" fmla="*/ 267 w 554"/>
                      <a:gd name="T109" fmla="*/ 334 h 1101"/>
                      <a:gd name="T110" fmla="*/ 188 w 554"/>
                      <a:gd name="T111" fmla="*/ 333 h 1101"/>
                      <a:gd name="T112" fmla="*/ 237 w 554"/>
                      <a:gd name="T113" fmla="*/ 280 h 1101"/>
                      <a:gd name="T114" fmla="*/ 287 w 554"/>
                      <a:gd name="T115" fmla="*/ 194 h 1101"/>
                      <a:gd name="T116" fmla="*/ 292 w 554"/>
                      <a:gd name="T117" fmla="*/ 125 h 1101"/>
                      <a:gd name="T118" fmla="*/ 237 w 554"/>
                      <a:gd name="T119" fmla="*/ 128 h 1101"/>
                      <a:gd name="T120" fmla="*/ 172 w 554"/>
                      <a:gd name="T121" fmla="*/ 133 h 1101"/>
                      <a:gd name="T122" fmla="*/ 171 w 554"/>
                      <a:gd name="T123" fmla="*/ 94 h 1101"/>
                      <a:gd name="T124" fmla="*/ 225 w 554"/>
                      <a:gd name="T125" fmla="*/ 0 h 1101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554"/>
                      <a:gd name="T190" fmla="*/ 0 h 1101"/>
                      <a:gd name="T191" fmla="*/ 554 w 554"/>
                      <a:gd name="T192" fmla="*/ 1101 h 1101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554" h="1101">
                        <a:moveTo>
                          <a:pt x="225" y="0"/>
                        </a:moveTo>
                        <a:lnTo>
                          <a:pt x="210" y="4"/>
                        </a:lnTo>
                        <a:lnTo>
                          <a:pt x="191" y="9"/>
                        </a:lnTo>
                        <a:lnTo>
                          <a:pt x="186" y="9"/>
                        </a:lnTo>
                        <a:lnTo>
                          <a:pt x="181" y="15"/>
                        </a:lnTo>
                        <a:lnTo>
                          <a:pt x="176" y="11"/>
                        </a:lnTo>
                        <a:lnTo>
                          <a:pt x="170" y="19"/>
                        </a:lnTo>
                        <a:lnTo>
                          <a:pt x="158" y="15"/>
                        </a:lnTo>
                        <a:lnTo>
                          <a:pt x="142" y="15"/>
                        </a:lnTo>
                        <a:lnTo>
                          <a:pt x="137" y="20"/>
                        </a:lnTo>
                        <a:lnTo>
                          <a:pt x="125" y="9"/>
                        </a:lnTo>
                        <a:lnTo>
                          <a:pt x="102" y="9"/>
                        </a:lnTo>
                        <a:lnTo>
                          <a:pt x="106" y="18"/>
                        </a:lnTo>
                        <a:lnTo>
                          <a:pt x="98" y="42"/>
                        </a:lnTo>
                        <a:lnTo>
                          <a:pt x="88" y="51"/>
                        </a:lnTo>
                        <a:lnTo>
                          <a:pt x="87" y="70"/>
                        </a:lnTo>
                        <a:lnTo>
                          <a:pt x="92" y="83"/>
                        </a:lnTo>
                        <a:lnTo>
                          <a:pt x="72" y="83"/>
                        </a:lnTo>
                        <a:lnTo>
                          <a:pt x="74" y="97"/>
                        </a:lnTo>
                        <a:lnTo>
                          <a:pt x="80" y="105"/>
                        </a:lnTo>
                        <a:lnTo>
                          <a:pt x="67" y="112"/>
                        </a:lnTo>
                        <a:lnTo>
                          <a:pt x="65" y="123"/>
                        </a:lnTo>
                        <a:lnTo>
                          <a:pt x="69" y="132"/>
                        </a:lnTo>
                        <a:lnTo>
                          <a:pt x="61" y="133"/>
                        </a:lnTo>
                        <a:lnTo>
                          <a:pt x="60" y="145"/>
                        </a:lnTo>
                        <a:lnTo>
                          <a:pt x="49" y="149"/>
                        </a:lnTo>
                        <a:lnTo>
                          <a:pt x="60" y="171"/>
                        </a:lnTo>
                        <a:lnTo>
                          <a:pt x="48" y="167"/>
                        </a:lnTo>
                        <a:lnTo>
                          <a:pt x="46" y="177"/>
                        </a:lnTo>
                        <a:lnTo>
                          <a:pt x="61" y="185"/>
                        </a:lnTo>
                        <a:lnTo>
                          <a:pt x="65" y="196"/>
                        </a:lnTo>
                        <a:lnTo>
                          <a:pt x="58" y="212"/>
                        </a:lnTo>
                        <a:lnTo>
                          <a:pt x="61" y="223"/>
                        </a:lnTo>
                        <a:lnTo>
                          <a:pt x="52" y="220"/>
                        </a:lnTo>
                        <a:lnTo>
                          <a:pt x="36" y="224"/>
                        </a:lnTo>
                        <a:lnTo>
                          <a:pt x="31" y="238"/>
                        </a:lnTo>
                        <a:lnTo>
                          <a:pt x="20" y="250"/>
                        </a:lnTo>
                        <a:lnTo>
                          <a:pt x="37" y="267"/>
                        </a:lnTo>
                        <a:lnTo>
                          <a:pt x="61" y="260"/>
                        </a:lnTo>
                        <a:lnTo>
                          <a:pt x="75" y="255"/>
                        </a:lnTo>
                        <a:lnTo>
                          <a:pt x="99" y="217"/>
                        </a:lnTo>
                        <a:lnTo>
                          <a:pt x="97" y="235"/>
                        </a:lnTo>
                        <a:lnTo>
                          <a:pt x="89" y="258"/>
                        </a:lnTo>
                        <a:lnTo>
                          <a:pt x="74" y="266"/>
                        </a:lnTo>
                        <a:lnTo>
                          <a:pt x="74" y="277"/>
                        </a:lnTo>
                        <a:lnTo>
                          <a:pt x="63" y="286"/>
                        </a:lnTo>
                        <a:lnTo>
                          <a:pt x="63" y="300"/>
                        </a:lnTo>
                        <a:lnTo>
                          <a:pt x="69" y="308"/>
                        </a:lnTo>
                        <a:lnTo>
                          <a:pt x="68" y="325"/>
                        </a:lnTo>
                        <a:lnTo>
                          <a:pt x="58" y="333"/>
                        </a:lnTo>
                        <a:lnTo>
                          <a:pt x="52" y="336"/>
                        </a:lnTo>
                        <a:lnTo>
                          <a:pt x="51" y="329"/>
                        </a:lnTo>
                        <a:lnTo>
                          <a:pt x="55" y="315"/>
                        </a:lnTo>
                        <a:lnTo>
                          <a:pt x="48" y="319"/>
                        </a:lnTo>
                        <a:lnTo>
                          <a:pt x="42" y="332"/>
                        </a:lnTo>
                        <a:lnTo>
                          <a:pt x="29" y="340"/>
                        </a:lnTo>
                        <a:lnTo>
                          <a:pt x="16" y="346"/>
                        </a:lnTo>
                        <a:lnTo>
                          <a:pt x="11" y="361"/>
                        </a:lnTo>
                        <a:lnTo>
                          <a:pt x="13" y="366"/>
                        </a:lnTo>
                        <a:lnTo>
                          <a:pt x="0" y="377"/>
                        </a:lnTo>
                        <a:lnTo>
                          <a:pt x="11" y="382"/>
                        </a:lnTo>
                        <a:lnTo>
                          <a:pt x="31" y="380"/>
                        </a:lnTo>
                        <a:lnTo>
                          <a:pt x="41" y="370"/>
                        </a:lnTo>
                        <a:lnTo>
                          <a:pt x="45" y="360"/>
                        </a:lnTo>
                        <a:lnTo>
                          <a:pt x="58" y="351"/>
                        </a:lnTo>
                        <a:lnTo>
                          <a:pt x="61" y="376"/>
                        </a:lnTo>
                        <a:lnTo>
                          <a:pt x="51" y="387"/>
                        </a:lnTo>
                        <a:lnTo>
                          <a:pt x="52" y="433"/>
                        </a:lnTo>
                        <a:lnTo>
                          <a:pt x="58" y="425"/>
                        </a:lnTo>
                        <a:lnTo>
                          <a:pt x="66" y="392"/>
                        </a:lnTo>
                        <a:lnTo>
                          <a:pt x="72" y="376"/>
                        </a:lnTo>
                        <a:lnTo>
                          <a:pt x="74" y="365"/>
                        </a:lnTo>
                        <a:lnTo>
                          <a:pt x="80" y="355"/>
                        </a:lnTo>
                        <a:lnTo>
                          <a:pt x="77" y="341"/>
                        </a:lnTo>
                        <a:lnTo>
                          <a:pt x="85" y="348"/>
                        </a:lnTo>
                        <a:lnTo>
                          <a:pt x="108" y="346"/>
                        </a:lnTo>
                        <a:lnTo>
                          <a:pt x="112" y="341"/>
                        </a:lnTo>
                        <a:lnTo>
                          <a:pt x="117" y="345"/>
                        </a:lnTo>
                        <a:lnTo>
                          <a:pt x="112" y="358"/>
                        </a:lnTo>
                        <a:lnTo>
                          <a:pt x="112" y="373"/>
                        </a:lnTo>
                        <a:lnTo>
                          <a:pt x="125" y="395"/>
                        </a:lnTo>
                        <a:lnTo>
                          <a:pt x="105" y="422"/>
                        </a:lnTo>
                        <a:lnTo>
                          <a:pt x="106" y="433"/>
                        </a:lnTo>
                        <a:lnTo>
                          <a:pt x="87" y="467"/>
                        </a:lnTo>
                        <a:lnTo>
                          <a:pt x="87" y="485"/>
                        </a:lnTo>
                        <a:lnTo>
                          <a:pt x="101" y="514"/>
                        </a:lnTo>
                        <a:lnTo>
                          <a:pt x="98" y="502"/>
                        </a:lnTo>
                        <a:lnTo>
                          <a:pt x="97" y="494"/>
                        </a:lnTo>
                        <a:lnTo>
                          <a:pt x="103" y="491"/>
                        </a:lnTo>
                        <a:lnTo>
                          <a:pt x="109" y="489"/>
                        </a:lnTo>
                        <a:lnTo>
                          <a:pt x="111" y="496"/>
                        </a:lnTo>
                        <a:lnTo>
                          <a:pt x="120" y="500"/>
                        </a:lnTo>
                        <a:lnTo>
                          <a:pt x="124" y="509"/>
                        </a:lnTo>
                        <a:lnTo>
                          <a:pt x="131" y="514"/>
                        </a:lnTo>
                        <a:lnTo>
                          <a:pt x="132" y="486"/>
                        </a:lnTo>
                        <a:lnTo>
                          <a:pt x="142" y="500"/>
                        </a:lnTo>
                        <a:lnTo>
                          <a:pt x="173" y="490"/>
                        </a:lnTo>
                        <a:lnTo>
                          <a:pt x="176" y="474"/>
                        </a:lnTo>
                        <a:lnTo>
                          <a:pt x="221" y="476"/>
                        </a:lnTo>
                        <a:lnTo>
                          <a:pt x="200" y="489"/>
                        </a:lnTo>
                        <a:lnTo>
                          <a:pt x="189" y="504"/>
                        </a:lnTo>
                        <a:lnTo>
                          <a:pt x="190" y="525"/>
                        </a:lnTo>
                        <a:lnTo>
                          <a:pt x="194" y="559"/>
                        </a:lnTo>
                        <a:lnTo>
                          <a:pt x="201" y="567"/>
                        </a:lnTo>
                        <a:lnTo>
                          <a:pt x="208" y="573"/>
                        </a:lnTo>
                        <a:lnTo>
                          <a:pt x="207" y="595"/>
                        </a:lnTo>
                        <a:lnTo>
                          <a:pt x="211" y="589"/>
                        </a:lnTo>
                        <a:lnTo>
                          <a:pt x="223" y="568"/>
                        </a:lnTo>
                        <a:lnTo>
                          <a:pt x="229" y="568"/>
                        </a:lnTo>
                        <a:lnTo>
                          <a:pt x="225" y="573"/>
                        </a:lnTo>
                        <a:lnTo>
                          <a:pt x="229" y="583"/>
                        </a:lnTo>
                        <a:lnTo>
                          <a:pt x="229" y="592"/>
                        </a:lnTo>
                        <a:lnTo>
                          <a:pt x="224" y="602"/>
                        </a:lnTo>
                        <a:lnTo>
                          <a:pt x="225" y="608"/>
                        </a:lnTo>
                        <a:lnTo>
                          <a:pt x="221" y="612"/>
                        </a:lnTo>
                        <a:lnTo>
                          <a:pt x="215" y="623"/>
                        </a:lnTo>
                        <a:lnTo>
                          <a:pt x="216" y="680"/>
                        </a:lnTo>
                        <a:lnTo>
                          <a:pt x="204" y="677"/>
                        </a:lnTo>
                        <a:lnTo>
                          <a:pt x="211" y="694"/>
                        </a:lnTo>
                        <a:lnTo>
                          <a:pt x="208" y="690"/>
                        </a:lnTo>
                        <a:lnTo>
                          <a:pt x="199" y="690"/>
                        </a:lnTo>
                        <a:lnTo>
                          <a:pt x="185" y="676"/>
                        </a:lnTo>
                        <a:lnTo>
                          <a:pt x="176" y="681"/>
                        </a:lnTo>
                        <a:lnTo>
                          <a:pt x="164" y="679"/>
                        </a:lnTo>
                        <a:lnTo>
                          <a:pt x="166" y="686"/>
                        </a:lnTo>
                        <a:lnTo>
                          <a:pt x="161" y="685"/>
                        </a:lnTo>
                        <a:lnTo>
                          <a:pt x="155" y="690"/>
                        </a:lnTo>
                        <a:lnTo>
                          <a:pt x="147" y="688"/>
                        </a:lnTo>
                        <a:lnTo>
                          <a:pt x="141" y="675"/>
                        </a:lnTo>
                        <a:lnTo>
                          <a:pt x="131" y="677"/>
                        </a:lnTo>
                        <a:lnTo>
                          <a:pt x="125" y="669"/>
                        </a:lnTo>
                        <a:lnTo>
                          <a:pt x="117" y="674"/>
                        </a:lnTo>
                        <a:lnTo>
                          <a:pt x="110" y="686"/>
                        </a:lnTo>
                        <a:lnTo>
                          <a:pt x="118" y="691"/>
                        </a:lnTo>
                        <a:lnTo>
                          <a:pt x="127" y="699"/>
                        </a:lnTo>
                        <a:lnTo>
                          <a:pt x="129" y="719"/>
                        </a:lnTo>
                        <a:lnTo>
                          <a:pt x="110" y="733"/>
                        </a:lnTo>
                        <a:lnTo>
                          <a:pt x="104" y="743"/>
                        </a:lnTo>
                        <a:lnTo>
                          <a:pt x="109" y="748"/>
                        </a:lnTo>
                        <a:lnTo>
                          <a:pt x="145" y="739"/>
                        </a:lnTo>
                        <a:lnTo>
                          <a:pt x="146" y="753"/>
                        </a:lnTo>
                        <a:lnTo>
                          <a:pt x="152" y="753"/>
                        </a:lnTo>
                        <a:lnTo>
                          <a:pt x="143" y="772"/>
                        </a:lnTo>
                        <a:lnTo>
                          <a:pt x="151" y="779"/>
                        </a:lnTo>
                        <a:lnTo>
                          <a:pt x="138" y="806"/>
                        </a:lnTo>
                        <a:lnTo>
                          <a:pt x="117" y="813"/>
                        </a:lnTo>
                        <a:lnTo>
                          <a:pt x="104" y="836"/>
                        </a:lnTo>
                        <a:lnTo>
                          <a:pt x="77" y="849"/>
                        </a:lnTo>
                        <a:lnTo>
                          <a:pt x="86" y="858"/>
                        </a:lnTo>
                        <a:lnTo>
                          <a:pt x="83" y="867"/>
                        </a:lnTo>
                        <a:lnTo>
                          <a:pt x="95" y="871"/>
                        </a:lnTo>
                        <a:lnTo>
                          <a:pt x="89" y="877"/>
                        </a:lnTo>
                        <a:lnTo>
                          <a:pt x="94" y="883"/>
                        </a:lnTo>
                        <a:lnTo>
                          <a:pt x="58" y="886"/>
                        </a:lnTo>
                        <a:lnTo>
                          <a:pt x="94" y="901"/>
                        </a:lnTo>
                        <a:lnTo>
                          <a:pt x="106" y="887"/>
                        </a:lnTo>
                        <a:lnTo>
                          <a:pt x="133" y="887"/>
                        </a:lnTo>
                        <a:lnTo>
                          <a:pt x="141" y="902"/>
                        </a:lnTo>
                        <a:lnTo>
                          <a:pt x="144" y="898"/>
                        </a:lnTo>
                        <a:lnTo>
                          <a:pt x="176" y="922"/>
                        </a:lnTo>
                        <a:lnTo>
                          <a:pt x="207" y="922"/>
                        </a:lnTo>
                        <a:lnTo>
                          <a:pt x="228" y="901"/>
                        </a:lnTo>
                        <a:lnTo>
                          <a:pt x="252" y="901"/>
                        </a:lnTo>
                        <a:lnTo>
                          <a:pt x="221" y="931"/>
                        </a:lnTo>
                        <a:lnTo>
                          <a:pt x="219" y="951"/>
                        </a:lnTo>
                        <a:lnTo>
                          <a:pt x="202" y="951"/>
                        </a:lnTo>
                        <a:lnTo>
                          <a:pt x="187" y="946"/>
                        </a:lnTo>
                        <a:lnTo>
                          <a:pt x="125" y="956"/>
                        </a:lnTo>
                        <a:lnTo>
                          <a:pt x="130" y="966"/>
                        </a:lnTo>
                        <a:lnTo>
                          <a:pt x="111" y="972"/>
                        </a:lnTo>
                        <a:lnTo>
                          <a:pt x="99" y="974"/>
                        </a:lnTo>
                        <a:lnTo>
                          <a:pt x="94" y="1003"/>
                        </a:lnTo>
                        <a:lnTo>
                          <a:pt x="87" y="1009"/>
                        </a:lnTo>
                        <a:lnTo>
                          <a:pt x="81" y="1025"/>
                        </a:lnTo>
                        <a:lnTo>
                          <a:pt x="74" y="1024"/>
                        </a:lnTo>
                        <a:lnTo>
                          <a:pt x="62" y="1041"/>
                        </a:lnTo>
                        <a:lnTo>
                          <a:pt x="44" y="1058"/>
                        </a:lnTo>
                        <a:lnTo>
                          <a:pt x="35" y="1066"/>
                        </a:lnTo>
                        <a:lnTo>
                          <a:pt x="13" y="1098"/>
                        </a:lnTo>
                        <a:lnTo>
                          <a:pt x="34" y="1089"/>
                        </a:lnTo>
                        <a:lnTo>
                          <a:pt x="33" y="1100"/>
                        </a:lnTo>
                        <a:lnTo>
                          <a:pt x="55" y="1100"/>
                        </a:lnTo>
                        <a:lnTo>
                          <a:pt x="60" y="1088"/>
                        </a:lnTo>
                        <a:lnTo>
                          <a:pt x="70" y="1088"/>
                        </a:lnTo>
                        <a:lnTo>
                          <a:pt x="76" y="1069"/>
                        </a:lnTo>
                        <a:lnTo>
                          <a:pt x="81" y="1074"/>
                        </a:lnTo>
                        <a:lnTo>
                          <a:pt x="82" y="1069"/>
                        </a:lnTo>
                        <a:lnTo>
                          <a:pt x="97" y="1068"/>
                        </a:lnTo>
                        <a:lnTo>
                          <a:pt x="118" y="1053"/>
                        </a:lnTo>
                        <a:lnTo>
                          <a:pt x="123" y="1064"/>
                        </a:lnTo>
                        <a:lnTo>
                          <a:pt x="132" y="1062"/>
                        </a:lnTo>
                        <a:lnTo>
                          <a:pt x="137" y="1080"/>
                        </a:lnTo>
                        <a:lnTo>
                          <a:pt x="159" y="1083"/>
                        </a:lnTo>
                        <a:lnTo>
                          <a:pt x="155" y="1065"/>
                        </a:lnTo>
                        <a:lnTo>
                          <a:pt x="167" y="1060"/>
                        </a:lnTo>
                        <a:lnTo>
                          <a:pt x="169" y="1051"/>
                        </a:lnTo>
                        <a:lnTo>
                          <a:pt x="177" y="1039"/>
                        </a:lnTo>
                        <a:lnTo>
                          <a:pt x="177" y="1015"/>
                        </a:lnTo>
                        <a:lnTo>
                          <a:pt x="189" y="1024"/>
                        </a:lnTo>
                        <a:lnTo>
                          <a:pt x="226" y="1019"/>
                        </a:lnTo>
                        <a:lnTo>
                          <a:pt x="241" y="1033"/>
                        </a:lnTo>
                        <a:lnTo>
                          <a:pt x="256" y="1029"/>
                        </a:lnTo>
                        <a:lnTo>
                          <a:pt x="277" y="1038"/>
                        </a:lnTo>
                        <a:lnTo>
                          <a:pt x="281" y="1020"/>
                        </a:lnTo>
                        <a:lnTo>
                          <a:pt x="299" y="1019"/>
                        </a:lnTo>
                        <a:lnTo>
                          <a:pt x="312" y="995"/>
                        </a:lnTo>
                        <a:lnTo>
                          <a:pt x="318" y="1004"/>
                        </a:lnTo>
                        <a:lnTo>
                          <a:pt x="329" y="999"/>
                        </a:lnTo>
                        <a:lnTo>
                          <a:pt x="337" y="1015"/>
                        </a:lnTo>
                        <a:lnTo>
                          <a:pt x="355" y="1005"/>
                        </a:lnTo>
                        <a:lnTo>
                          <a:pt x="369" y="1009"/>
                        </a:lnTo>
                        <a:lnTo>
                          <a:pt x="395" y="996"/>
                        </a:lnTo>
                        <a:lnTo>
                          <a:pt x="410" y="1000"/>
                        </a:lnTo>
                        <a:lnTo>
                          <a:pt x="428" y="1009"/>
                        </a:lnTo>
                        <a:lnTo>
                          <a:pt x="447" y="1000"/>
                        </a:lnTo>
                        <a:lnTo>
                          <a:pt x="458" y="996"/>
                        </a:lnTo>
                        <a:lnTo>
                          <a:pt x="473" y="995"/>
                        </a:lnTo>
                        <a:lnTo>
                          <a:pt x="491" y="990"/>
                        </a:lnTo>
                        <a:lnTo>
                          <a:pt x="500" y="978"/>
                        </a:lnTo>
                        <a:lnTo>
                          <a:pt x="506" y="966"/>
                        </a:lnTo>
                        <a:lnTo>
                          <a:pt x="518" y="961"/>
                        </a:lnTo>
                        <a:lnTo>
                          <a:pt x="525" y="927"/>
                        </a:lnTo>
                        <a:lnTo>
                          <a:pt x="489" y="928"/>
                        </a:lnTo>
                        <a:lnTo>
                          <a:pt x="477" y="933"/>
                        </a:lnTo>
                        <a:lnTo>
                          <a:pt x="469" y="927"/>
                        </a:lnTo>
                        <a:lnTo>
                          <a:pt x="484" y="912"/>
                        </a:lnTo>
                        <a:lnTo>
                          <a:pt x="469" y="910"/>
                        </a:lnTo>
                        <a:lnTo>
                          <a:pt x="491" y="897"/>
                        </a:lnTo>
                        <a:lnTo>
                          <a:pt x="492" y="892"/>
                        </a:lnTo>
                        <a:lnTo>
                          <a:pt x="482" y="878"/>
                        </a:lnTo>
                        <a:lnTo>
                          <a:pt x="491" y="866"/>
                        </a:lnTo>
                        <a:lnTo>
                          <a:pt x="500" y="878"/>
                        </a:lnTo>
                        <a:lnTo>
                          <a:pt x="518" y="867"/>
                        </a:lnTo>
                        <a:lnTo>
                          <a:pt x="517" y="852"/>
                        </a:lnTo>
                        <a:lnTo>
                          <a:pt x="528" y="838"/>
                        </a:lnTo>
                        <a:lnTo>
                          <a:pt x="530" y="829"/>
                        </a:lnTo>
                        <a:lnTo>
                          <a:pt x="537" y="815"/>
                        </a:lnTo>
                        <a:lnTo>
                          <a:pt x="549" y="804"/>
                        </a:lnTo>
                        <a:lnTo>
                          <a:pt x="553" y="785"/>
                        </a:lnTo>
                        <a:lnTo>
                          <a:pt x="546" y="762"/>
                        </a:lnTo>
                        <a:lnTo>
                          <a:pt x="534" y="749"/>
                        </a:lnTo>
                        <a:lnTo>
                          <a:pt x="522" y="742"/>
                        </a:lnTo>
                        <a:lnTo>
                          <a:pt x="495" y="730"/>
                        </a:lnTo>
                        <a:lnTo>
                          <a:pt x="472" y="724"/>
                        </a:lnTo>
                        <a:lnTo>
                          <a:pt x="465" y="730"/>
                        </a:lnTo>
                        <a:lnTo>
                          <a:pt x="459" y="746"/>
                        </a:lnTo>
                        <a:lnTo>
                          <a:pt x="447" y="744"/>
                        </a:lnTo>
                        <a:lnTo>
                          <a:pt x="435" y="739"/>
                        </a:lnTo>
                        <a:lnTo>
                          <a:pt x="426" y="739"/>
                        </a:lnTo>
                        <a:lnTo>
                          <a:pt x="421" y="734"/>
                        </a:lnTo>
                        <a:lnTo>
                          <a:pt x="427" y="723"/>
                        </a:lnTo>
                        <a:lnTo>
                          <a:pt x="437" y="714"/>
                        </a:lnTo>
                        <a:lnTo>
                          <a:pt x="444" y="701"/>
                        </a:lnTo>
                        <a:lnTo>
                          <a:pt x="444" y="677"/>
                        </a:lnTo>
                        <a:lnTo>
                          <a:pt x="434" y="665"/>
                        </a:lnTo>
                        <a:lnTo>
                          <a:pt x="427" y="663"/>
                        </a:lnTo>
                        <a:lnTo>
                          <a:pt x="415" y="649"/>
                        </a:lnTo>
                        <a:lnTo>
                          <a:pt x="414" y="643"/>
                        </a:lnTo>
                        <a:lnTo>
                          <a:pt x="416" y="640"/>
                        </a:lnTo>
                        <a:lnTo>
                          <a:pt x="425" y="632"/>
                        </a:lnTo>
                        <a:lnTo>
                          <a:pt x="425" y="626"/>
                        </a:lnTo>
                        <a:lnTo>
                          <a:pt x="418" y="619"/>
                        </a:lnTo>
                        <a:lnTo>
                          <a:pt x="418" y="611"/>
                        </a:lnTo>
                        <a:lnTo>
                          <a:pt x="413" y="604"/>
                        </a:lnTo>
                        <a:lnTo>
                          <a:pt x="413" y="583"/>
                        </a:lnTo>
                        <a:lnTo>
                          <a:pt x="395" y="565"/>
                        </a:lnTo>
                        <a:lnTo>
                          <a:pt x="392" y="565"/>
                        </a:lnTo>
                        <a:lnTo>
                          <a:pt x="382" y="517"/>
                        </a:lnTo>
                        <a:lnTo>
                          <a:pt x="336" y="506"/>
                        </a:lnTo>
                        <a:lnTo>
                          <a:pt x="306" y="439"/>
                        </a:lnTo>
                        <a:lnTo>
                          <a:pt x="312" y="397"/>
                        </a:lnTo>
                        <a:lnTo>
                          <a:pt x="309" y="376"/>
                        </a:lnTo>
                        <a:lnTo>
                          <a:pt x="299" y="355"/>
                        </a:lnTo>
                        <a:lnTo>
                          <a:pt x="284" y="344"/>
                        </a:lnTo>
                        <a:lnTo>
                          <a:pt x="267" y="334"/>
                        </a:lnTo>
                        <a:lnTo>
                          <a:pt x="252" y="332"/>
                        </a:lnTo>
                        <a:lnTo>
                          <a:pt x="235" y="340"/>
                        </a:lnTo>
                        <a:lnTo>
                          <a:pt x="215" y="343"/>
                        </a:lnTo>
                        <a:lnTo>
                          <a:pt x="187" y="342"/>
                        </a:lnTo>
                        <a:lnTo>
                          <a:pt x="188" y="333"/>
                        </a:lnTo>
                        <a:lnTo>
                          <a:pt x="207" y="336"/>
                        </a:lnTo>
                        <a:lnTo>
                          <a:pt x="242" y="313"/>
                        </a:lnTo>
                        <a:lnTo>
                          <a:pt x="250" y="294"/>
                        </a:lnTo>
                        <a:lnTo>
                          <a:pt x="241" y="293"/>
                        </a:lnTo>
                        <a:lnTo>
                          <a:pt x="237" y="280"/>
                        </a:lnTo>
                        <a:lnTo>
                          <a:pt x="249" y="276"/>
                        </a:lnTo>
                        <a:lnTo>
                          <a:pt x="264" y="258"/>
                        </a:lnTo>
                        <a:lnTo>
                          <a:pt x="269" y="235"/>
                        </a:lnTo>
                        <a:lnTo>
                          <a:pt x="279" y="210"/>
                        </a:lnTo>
                        <a:lnTo>
                          <a:pt x="287" y="194"/>
                        </a:lnTo>
                        <a:lnTo>
                          <a:pt x="288" y="173"/>
                        </a:lnTo>
                        <a:lnTo>
                          <a:pt x="292" y="157"/>
                        </a:lnTo>
                        <a:lnTo>
                          <a:pt x="299" y="147"/>
                        </a:lnTo>
                        <a:lnTo>
                          <a:pt x="298" y="132"/>
                        </a:lnTo>
                        <a:lnTo>
                          <a:pt x="292" y="125"/>
                        </a:lnTo>
                        <a:lnTo>
                          <a:pt x="278" y="123"/>
                        </a:lnTo>
                        <a:lnTo>
                          <a:pt x="262" y="128"/>
                        </a:lnTo>
                        <a:lnTo>
                          <a:pt x="247" y="118"/>
                        </a:lnTo>
                        <a:lnTo>
                          <a:pt x="239" y="118"/>
                        </a:lnTo>
                        <a:lnTo>
                          <a:pt x="237" y="128"/>
                        </a:lnTo>
                        <a:lnTo>
                          <a:pt x="221" y="125"/>
                        </a:lnTo>
                        <a:lnTo>
                          <a:pt x="207" y="119"/>
                        </a:lnTo>
                        <a:lnTo>
                          <a:pt x="189" y="123"/>
                        </a:lnTo>
                        <a:lnTo>
                          <a:pt x="181" y="128"/>
                        </a:lnTo>
                        <a:lnTo>
                          <a:pt x="172" y="133"/>
                        </a:lnTo>
                        <a:lnTo>
                          <a:pt x="169" y="122"/>
                        </a:lnTo>
                        <a:lnTo>
                          <a:pt x="165" y="134"/>
                        </a:lnTo>
                        <a:lnTo>
                          <a:pt x="162" y="118"/>
                        </a:lnTo>
                        <a:lnTo>
                          <a:pt x="180" y="104"/>
                        </a:lnTo>
                        <a:lnTo>
                          <a:pt x="171" y="94"/>
                        </a:lnTo>
                        <a:lnTo>
                          <a:pt x="194" y="64"/>
                        </a:lnTo>
                        <a:lnTo>
                          <a:pt x="221" y="42"/>
                        </a:lnTo>
                        <a:lnTo>
                          <a:pt x="229" y="25"/>
                        </a:lnTo>
                        <a:lnTo>
                          <a:pt x="224" y="20"/>
                        </a:lnTo>
                        <a:lnTo>
                          <a:pt x="225" y="0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>
                    <a:noFill/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  <a:latin typeface="Arial"/>
                    </a:endParaRPr>
                  </a:p>
                </p:txBody>
              </p:sp>
              <p:sp>
                <p:nvSpPr>
                  <p:cNvPr id="125" name="Freeform 19"/>
                  <p:cNvSpPr>
                    <a:spLocks/>
                  </p:cNvSpPr>
                  <p:nvPr/>
                </p:nvSpPr>
                <p:spPr bwMode="auto">
                  <a:xfrm>
                    <a:off x="760" y="1413"/>
                    <a:ext cx="60" cy="77"/>
                  </a:xfrm>
                  <a:custGeom>
                    <a:avLst/>
                    <a:gdLst>
                      <a:gd name="T0" fmla="*/ 55 w 60"/>
                      <a:gd name="T1" fmla="*/ 1 h 77"/>
                      <a:gd name="T2" fmla="*/ 18 w 60"/>
                      <a:gd name="T3" fmla="*/ 24 h 77"/>
                      <a:gd name="T4" fmla="*/ 5 w 60"/>
                      <a:gd name="T5" fmla="*/ 38 h 77"/>
                      <a:gd name="T6" fmla="*/ 4 w 60"/>
                      <a:gd name="T7" fmla="*/ 50 h 77"/>
                      <a:gd name="T8" fmla="*/ 0 w 60"/>
                      <a:gd name="T9" fmla="*/ 67 h 77"/>
                      <a:gd name="T10" fmla="*/ 3 w 60"/>
                      <a:gd name="T11" fmla="*/ 71 h 77"/>
                      <a:gd name="T12" fmla="*/ 6 w 60"/>
                      <a:gd name="T13" fmla="*/ 76 h 77"/>
                      <a:gd name="T14" fmla="*/ 10 w 60"/>
                      <a:gd name="T15" fmla="*/ 70 h 77"/>
                      <a:gd name="T16" fmla="*/ 14 w 60"/>
                      <a:gd name="T17" fmla="*/ 59 h 77"/>
                      <a:gd name="T18" fmla="*/ 16 w 60"/>
                      <a:gd name="T19" fmla="*/ 54 h 77"/>
                      <a:gd name="T20" fmla="*/ 24 w 60"/>
                      <a:gd name="T21" fmla="*/ 59 h 77"/>
                      <a:gd name="T22" fmla="*/ 31 w 60"/>
                      <a:gd name="T23" fmla="*/ 59 h 77"/>
                      <a:gd name="T24" fmla="*/ 40 w 60"/>
                      <a:gd name="T25" fmla="*/ 55 h 77"/>
                      <a:gd name="T26" fmla="*/ 39 w 60"/>
                      <a:gd name="T27" fmla="*/ 38 h 77"/>
                      <a:gd name="T28" fmla="*/ 52 w 60"/>
                      <a:gd name="T29" fmla="*/ 31 h 77"/>
                      <a:gd name="T30" fmla="*/ 53 w 60"/>
                      <a:gd name="T31" fmla="*/ 21 h 77"/>
                      <a:gd name="T32" fmla="*/ 59 w 60"/>
                      <a:gd name="T33" fmla="*/ 15 h 77"/>
                      <a:gd name="T34" fmla="*/ 58 w 60"/>
                      <a:gd name="T35" fmla="*/ 0 h 77"/>
                      <a:gd name="T36" fmla="*/ 55 w 60"/>
                      <a:gd name="T37" fmla="*/ 1 h 77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60"/>
                      <a:gd name="T58" fmla="*/ 0 h 77"/>
                      <a:gd name="T59" fmla="*/ 60 w 60"/>
                      <a:gd name="T60" fmla="*/ 77 h 77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60" h="77">
                        <a:moveTo>
                          <a:pt x="55" y="1"/>
                        </a:moveTo>
                        <a:lnTo>
                          <a:pt x="18" y="24"/>
                        </a:lnTo>
                        <a:lnTo>
                          <a:pt x="5" y="38"/>
                        </a:lnTo>
                        <a:lnTo>
                          <a:pt x="4" y="50"/>
                        </a:lnTo>
                        <a:lnTo>
                          <a:pt x="0" y="67"/>
                        </a:lnTo>
                        <a:lnTo>
                          <a:pt x="3" y="71"/>
                        </a:lnTo>
                        <a:lnTo>
                          <a:pt x="6" y="76"/>
                        </a:lnTo>
                        <a:lnTo>
                          <a:pt x="10" y="70"/>
                        </a:lnTo>
                        <a:lnTo>
                          <a:pt x="14" y="59"/>
                        </a:lnTo>
                        <a:lnTo>
                          <a:pt x="16" y="54"/>
                        </a:lnTo>
                        <a:lnTo>
                          <a:pt x="24" y="59"/>
                        </a:lnTo>
                        <a:lnTo>
                          <a:pt x="31" y="59"/>
                        </a:lnTo>
                        <a:lnTo>
                          <a:pt x="40" y="55"/>
                        </a:lnTo>
                        <a:lnTo>
                          <a:pt x="39" y="38"/>
                        </a:lnTo>
                        <a:lnTo>
                          <a:pt x="52" y="31"/>
                        </a:lnTo>
                        <a:lnTo>
                          <a:pt x="53" y="21"/>
                        </a:lnTo>
                        <a:lnTo>
                          <a:pt x="59" y="15"/>
                        </a:lnTo>
                        <a:lnTo>
                          <a:pt x="58" y="0"/>
                        </a:lnTo>
                        <a:lnTo>
                          <a:pt x="55" y="1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  <a:latin typeface="Arial"/>
                    </a:endParaRPr>
                  </a:p>
                </p:txBody>
              </p:sp>
              <p:sp>
                <p:nvSpPr>
                  <p:cNvPr id="126" name="Freeform 20"/>
                  <p:cNvSpPr>
                    <a:spLocks/>
                  </p:cNvSpPr>
                  <p:nvPr/>
                </p:nvSpPr>
                <p:spPr bwMode="auto">
                  <a:xfrm>
                    <a:off x="731" y="1503"/>
                    <a:ext cx="26" cy="35"/>
                  </a:xfrm>
                  <a:custGeom>
                    <a:avLst/>
                    <a:gdLst>
                      <a:gd name="T0" fmla="*/ 14 w 26"/>
                      <a:gd name="T1" fmla="*/ 0 h 35"/>
                      <a:gd name="T2" fmla="*/ 0 w 26"/>
                      <a:gd name="T3" fmla="*/ 11 h 35"/>
                      <a:gd name="T4" fmla="*/ 14 w 26"/>
                      <a:gd name="T5" fmla="*/ 11 h 35"/>
                      <a:gd name="T6" fmla="*/ 14 w 26"/>
                      <a:gd name="T7" fmla="*/ 29 h 35"/>
                      <a:gd name="T8" fmla="*/ 21 w 26"/>
                      <a:gd name="T9" fmla="*/ 34 h 35"/>
                      <a:gd name="T10" fmla="*/ 25 w 26"/>
                      <a:gd name="T11" fmla="*/ 6 h 35"/>
                      <a:gd name="T12" fmla="*/ 21 w 26"/>
                      <a:gd name="T13" fmla="*/ 1 h 35"/>
                      <a:gd name="T14" fmla="*/ 14 w 26"/>
                      <a:gd name="T15" fmla="*/ 0 h 35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6"/>
                      <a:gd name="T25" fmla="*/ 0 h 35"/>
                      <a:gd name="T26" fmla="*/ 26 w 26"/>
                      <a:gd name="T27" fmla="*/ 35 h 35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6" h="35">
                        <a:moveTo>
                          <a:pt x="14" y="0"/>
                        </a:moveTo>
                        <a:lnTo>
                          <a:pt x="0" y="11"/>
                        </a:lnTo>
                        <a:lnTo>
                          <a:pt x="14" y="11"/>
                        </a:lnTo>
                        <a:lnTo>
                          <a:pt x="14" y="29"/>
                        </a:lnTo>
                        <a:lnTo>
                          <a:pt x="21" y="34"/>
                        </a:lnTo>
                        <a:lnTo>
                          <a:pt x="25" y="6"/>
                        </a:lnTo>
                        <a:lnTo>
                          <a:pt x="21" y="1"/>
                        </a:lnTo>
                        <a:lnTo>
                          <a:pt x="14" y="0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  <a:latin typeface="Arial"/>
                    </a:endParaRPr>
                  </a:p>
                </p:txBody>
              </p:sp>
              <p:sp>
                <p:nvSpPr>
                  <p:cNvPr id="127" name="Freeform 21"/>
                  <p:cNvSpPr>
                    <a:spLocks/>
                  </p:cNvSpPr>
                  <p:nvPr/>
                </p:nvSpPr>
                <p:spPr bwMode="auto">
                  <a:xfrm>
                    <a:off x="787" y="1511"/>
                    <a:ext cx="28" cy="59"/>
                  </a:xfrm>
                  <a:custGeom>
                    <a:avLst/>
                    <a:gdLst>
                      <a:gd name="T0" fmla="*/ 26 w 28"/>
                      <a:gd name="T1" fmla="*/ 0 h 59"/>
                      <a:gd name="T2" fmla="*/ 17 w 28"/>
                      <a:gd name="T3" fmla="*/ 19 h 59"/>
                      <a:gd name="T4" fmla="*/ 0 w 28"/>
                      <a:gd name="T5" fmla="*/ 21 h 59"/>
                      <a:gd name="T6" fmla="*/ 4 w 28"/>
                      <a:gd name="T7" fmla="*/ 42 h 59"/>
                      <a:gd name="T8" fmla="*/ 16 w 28"/>
                      <a:gd name="T9" fmla="*/ 52 h 59"/>
                      <a:gd name="T10" fmla="*/ 17 w 28"/>
                      <a:gd name="T11" fmla="*/ 58 h 59"/>
                      <a:gd name="T12" fmla="*/ 27 w 28"/>
                      <a:gd name="T13" fmla="*/ 37 h 59"/>
                      <a:gd name="T14" fmla="*/ 17 w 28"/>
                      <a:gd name="T15" fmla="*/ 30 h 59"/>
                      <a:gd name="T16" fmla="*/ 27 w 28"/>
                      <a:gd name="T17" fmla="*/ 19 h 59"/>
                      <a:gd name="T18" fmla="*/ 26 w 28"/>
                      <a:gd name="T19" fmla="*/ 0 h 59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8"/>
                      <a:gd name="T31" fmla="*/ 0 h 59"/>
                      <a:gd name="T32" fmla="*/ 28 w 28"/>
                      <a:gd name="T33" fmla="*/ 59 h 59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8" h="59">
                        <a:moveTo>
                          <a:pt x="26" y="0"/>
                        </a:moveTo>
                        <a:lnTo>
                          <a:pt x="17" y="19"/>
                        </a:lnTo>
                        <a:lnTo>
                          <a:pt x="0" y="21"/>
                        </a:lnTo>
                        <a:lnTo>
                          <a:pt x="4" y="42"/>
                        </a:lnTo>
                        <a:lnTo>
                          <a:pt x="16" y="52"/>
                        </a:lnTo>
                        <a:lnTo>
                          <a:pt x="17" y="58"/>
                        </a:lnTo>
                        <a:lnTo>
                          <a:pt x="27" y="37"/>
                        </a:lnTo>
                        <a:lnTo>
                          <a:pt x="17" y="30"/>
                        </a:lnTo>
                        <a:lnTo>
                          <a:pt x="27" y="19"/>
                        </a:lnTo>
                        <a:lnTo>
                          <a:pt x="26" y="0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  <a:latin typeface="Arial"/>
                    </a:endParaRPr>
                  </a:p>
                </p:txBody>
              </p:sp>
              <p:sp>
                <p:nvSpPr>
                  <p:cNvPr id="128" name="Freeform 22"/>
                  <p:cNvSpPr>
                    <a:spLocks/>
                  </p:cNvSpPr>
                  <p:nvPr/>
                </p:nvSpPr>
                <p:spPr bwMode="auto">
                  <a:xfrm>
                    <a:off x="711" y="1583"/>
                    <a:ext cx="34" cy="24"/>
                  </a:xfrm>
                  <a:custGeom>
                    <a:avLst/>
                    <a:gdLst>
                      <a:gd name="T0" fmla="*/ 9 w 34"/>
                      <a:gd name="T1" fmla="*/ 3 h 24"/>
                      <a:gd name="T2" fmla="*/ 33 w 34"/>
                      <a:gd name="T3" fmla="*/ 0 h 24"/>
                      <a:gd name="T4" fmla="*/ 11 w 34"/>
                      <a:gd name="T5" fmla="*/ 23 h 24"/>
                      <a:gd name="T6" fmla="*/ 3 w 34"/>
                      <a:gd name="T7" fmla="*/ 23 h 24"/>
                      <a:gd name="T8" fmla="*/ 0 w 34"/>
                      <a:gd name="T9" fmla="*/ 13 h 24"/>
                      <a:gd name="T10" fmla="*/ 9 w 34"/>
                      <a:gd name="T11" fmla="*/ 3 h 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4"/>
                      <a:gd name="T19" fmla="*/ 0 h 24"/>
                      <a:gd name="T20" fmla="*/ 34 w 34"/>
                      <a:gd name="T21" fmla="*/ 24 h 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4" h="24">
                        <a:moveTo>
                          <a:pt x="9" y="3"/>
                        </a:moveTo>
                        <a:lnTo>
                          <a:pt x="33" y="0"/>
                        </a:lnTo>
                        <a:lnTo>
                          <a:pt x="11" y="23"/>
                        </a:lnTo>
                        <a:lnTo>
                          <a:pt x="3" y="23"/>
                        </a:lnTo>
                        <a:lnTo>
                          <a:pt x="0" y="13"/>
                        </a:lnTo>
                        <a:lnTo>
                          <a:pt x="9" y="3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  <a:latin typeface="Arial"/>
                    </a:endParaRPr>
                  </a:p>
                </p:txBody>
              </p:sp>
              <p:sp>
                <p:nvSpPr>
                  <p:cNvPr id="129" name="Freeform 23"/>
                  <p:cNvSpPr>
                    <a:spLocks/>
                  </p:cNvSpPr>
                  <p:nvPr/>
                </p:nvSpPr>
                <p:spPr bwMode="auto">
                  <a:xfrm>
                    <a:off x="752" y="1642"/>
                    <a:ext cx="20" cy="25"/>
                  </a:xfrm>
                  <a:custGeom>
                    <a:avLst/>
                    <a:gdLst>
                      <a:gd name="T0" fmla="*/ 10 w 20"/>
                      <a:gd name="T1" fmla="*/ 0 h 25"/>
                      <a:gd name="T2" fmla="*/ 0 w 20"/>
                      <a:gd name="T3" fmla="*/ 16 h 25"/>
                      <a:gd name="T4" fmla="*/ 4 w 20"/>
                      <a:gd name="T5" fmla="*/ 20 h 25"/>
                      <a:gd name="T6" fmla="*/ 19 w 20"/>
                      <a:gd name="T7" fmla="*/ 24 h 25"/>
                      <a:gd name="T8" fmla="*/ 18 w 20"/>
                      <a:gd name="T9" fmla="*/ 10 h 25"/>
                      <a:gd name="T10" fmla="*/ 10 w 20"/>
                      <a:gd name="T11" fmla="*/ 0 h 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0"/>
                      <a:gd name="T19" fmla="*/ 0 h 25"/>
                      <a:gd name="T20" fmla="*/ 20 w 20"/>
                      <a:gd name="T21" fmla="*/ 25 h 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0" h="25">
                        <a:moveTo>
                          <a:pt x="10" y="0"/>
                        </a:moveTo>
                        <a:lnTo>
                          <a:pt x="0" y="16"/>
                        </a:lnTo>
                        <a:lnTo>
                          <a:pt x="4" y="20"/>
                        </a:lnTo>
                        <a:lnTo>
                          <a:pt x="19" y="24"/>
                        </a:lnTo>
                        <a:lnTo>
                          <a:pt x="18" y="10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  <a:latin typeface="Arial"/>
                    </a:endParaRPr>
                  </a:p>
                </p:txBody>
              </p:sp>
              <p:sp>
                <p:nvSpPr>
                  <p:cNvPr id="130" name="Freeform 24"/>
                  <p:cNvSpPr>
                    <a:spLocks/>
                  </p:cNvSpPr>
                  <p:nvPr/>
                </p:nvSpPr>
                <p:spPr bwMode="auto">
                  <a:xfrm>
                    <a:off x="849" y="1770"/>
                    <a:ext cx="31" cy="41"/>
                  </a:xfrm>
                  <a:custGeom>
                    <a:avLst/>
                    <a:gdLst>
                      <a:gd name="T0" fmla="*/ 8 w 31"/>
                      <a:gd name="T1" fmla="*/ 0 h 41"/>
                      <a:gd name="T2" fmla="*/ 0 w 31"/>
                      <a:gd name="T3" fmla="*/ 17 h 41"/>
                      <a:gd name="T4" fmla="*/ 0 w 31"/>
                      <a:gd name="T5" fmla="*/ 29 h 41"/>
                      <a:gd name="T6" fmla="*/ 3 w 31"/>
                      <a:gd name="T7" fmla="*/ 40 h 41"/>
                      <a:gd name="T8" fmla="*/ 9 w 31"/>
                      <a:gd name="T9" fmla="*/ 40 h 41"/>
                      <a:gd name="T10" fmla="*/ 22 w 31"/>
                      <a:gd name="T11" fmla="*/ 27 h 41"/>
                      <a:gd name="T12" fmla="*/ 30 w 31"/>
                      <a:gd name="T13" fmla="*/ 9 h 41"/>
                      <a:gd name="T14" fmla="*/ 19 w 31"/>
                      <a:gd name="T15" fmla="*/ 0 h 41"/>
                      <a:gd name="T16" fmla="*/ 8 w 31"/>
                      <a:gd name="T17" fmla="*/ 0 h 41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31"/>
                      <a:gd name="T28" fmla="*/ 0 h 41"/>
                      <a:gd name="T29" fmla="*/ 31 w 31"/>
                      <a:gd name="T30" fmla="*/ 41 h 41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31" h="41">
                        <a:moveTo>
                          <a:pt x="8" y="0"/>
                        </a:moveTo>
                        <a:lnTo>
                          <a:pt x="0" y="17"/>
                        </a:lnTo>
                        <a:lnTo>
                          <a:pt x="0" y="29"/>
                        </a:lnTo>
                        <a:lnTo>
                          <a:pt x="3" y="40"/>
                        </a:lnTo>
                        <a:lnTo>
                          <a:pt x="9" y="40"/>
                        </a:lnTo>
                        <a:lnTo>
                          <a:pt x="22" y="27"/>
                        </a:lnTo>
                        <a:lnTo>
                          <a:pt x="30" y="9"/>
                        </a:lnTo>
                        <a:lnTo>
                          <a:pt x="19" y="0"/>
                        </a:lnTo>
                        <a:lnTo>
                          <a:pt x="8" y="0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  <a:latin typeface="Arial"/>
                    </a:endParaRPr>
                  </a:p>
                </p:txBody>
              </p:sp>
              <p:sp>
                <p:nvSpPr>
                  <p:cNvPr id="131" name="Freeform 25"/>
                  <p:cNvSpPr>
                    <a:spLocks/>
                  </p:cNvSpPr>
                  <p:nvPr/>
                </p:nvSpPr>
                <p:spPr bwMode="auto">
                  <a:xfrm>
                    <a:off x="983" y="1333"/>
                    <a:ext cx="30" cy="22"/>
                  </a:xfrm>
                  <a:custGeom>
                    <a:avLst/>
                    <a:gdLst>
                      <a:gd name="T0" fmla="*/ 8 w 30"/>
                      <a:gd name="T1" fmla="*/ 5 h 22"/>
                      <a:gd name="T2" fmla="*/ 0 w 30"/>
                      <a:gd name="T3" fmla="*/ 20 h 22"/>
                      <a:gd name="T4" fmla="*/ 21 w 30"/>
                      <a:gd name="T5" fmla="*/ 21 h 22"/>
                      <a:gd name="T6" fmla="*/ 29 w 30"/>
                      <a:gd name="T7" fmla="*/ 0 h 22"/>
                      <a:gd name="T8" fmla="*/ 8 w 30"/>
                      <a:gd name="T9" fmla="*/ 5 h 2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0"/>
                      <a:gd name="T16" fmla="*/ 0 h 22"/>
                      <a:gd name="T17" fmla="*/ 30 w 30"/>
                      <a:gd name="T18" fmla="*/ 22 h 2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0" h="22">
                        <a:moveTo>
                          <a:pt x="8" y="5"/>
                        </a:moveTo>
                        <a:lnTo>
                          <a:pt x="0" y="20"/>
                        </a:lnTo>
                        <a:lnTo>
                          <a:pt x="21" y="21"/>
                        </a:lnTo>
                        <a:lnTo>
                          <a:pt x="29" y="0"/>
                        </a:lnTo>
                        <a:lnTo>
                          <a:pt x="8" y="5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  <a:latin typeface="Arial"/>
                    </a:endParaRPr>
                  </a:p>
                </p:txBody>
              </p:sp>
            </p:grpSp>
          </p:grpSp>
        </p:grpSp>
        <p:sp>
          <p:nvSpPr>
            <p:cNvPr id="132" name="TextBox 131"/>
            <p:cNvSpPr txBox="1"/>
            <p:nvPr/>
          </p:nvSpPr>
          <p:spPr>
            <a:xfrm>
              <a:off x="3185934" y="3099234"/>
              <a:ext cx="1776412" cy="1112782"/>
            </a:xfrm>
            <a:prstGeom prst="rect">
              <a:avLst/>
            </a:prstGeom>
            <a:noFill/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1000" b="1" u="sng" dirty="0">
                  <a:solidFill>
                    <a:srgbClr val="151C77"/>
                  </a:solidFill>
                  <a:ea typeface="+mj-ea"/>
                  <a:cs typeface="Arial" pitchFamily="34" charset="0"/>
                </a:rPr>
                <a:t>DSTL Portsdown West</a:t>
              </a:r>
              <a:endParaRPr lang="en-US" sz="1000" b="1" dirty="0">
                <a:solidFill>
                  <a:srgbClr val="151C77"/>
                </a:solidFill>
                <a:ea typeface="+mj-ea"/>
                <a:cs typeface="Arial" pitchFamily="34" charset="0"/>
              </a:endParaRPr>
            </a:p>
            <a:p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Ms. Leslie Flocken</a:t>
              </a:r>
            </a:p>
            <a:p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AFRL/RQHP</a:t>
              </a:r>
            </a:p>
          </p:txBody>
        </p:sp>
        <p:pic>
          <p:nvPicPr>
            <p:cNvPr id="133" name="Picture 27"/>
            <p:cNvPicPr>
              <a:picLocks noChangeArrowheads="1"/>
            </p:cNvPicPr>
            <p:nvPr/>
          </p:nvPicPr>
          <p:blipFill rotWithShape="1">
            <a:blip r:embed="rId6" cstate="print"/>
            <a:srcRect r="25422" b="34262"/>
            <a:stretch/>
          </p:blipFill>
          <p:spPr bwMode="auto">
            <a:xfrm>
              <a:off x="3366471" y="1476156"/>
              <a:ext cx="676166" cy="434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4" name="Line 28"/>
            <p:cNvSpPr>
              <a:spLocks noChangeShapeType="1"/>
            </p:cNvSpPr>
            <p:nvPr/>
          </p:nvSpPr>
          <p:spPr bwMode="auto">
            <a:xfrm>
              <a:off x="3983189" y="2605786"/>
              <a:ext cx="436015" cy="338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Arial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2853717" y="2226116"/>
              <a:ext cx="1481537" cy="556418"/>
            </a:xfrm>
            <a:prstGeom prst="rect">
              <a:avLst/>
            </a:prstGeom>
            <a:noFill/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1000" b="1" u="sng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DSTL </a:t>
              </a:r>
              <a:r>
                <a:rPr lang="en-US" sz="1000" b="1" u="sng" dirty="0" err="1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Porton</a:t>
              </a:r>
              <a:r>
                <a:rPr lang="en-US" sz="1000" b="1" u="sng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 Down</a:t>
              </a:r>
            </a:p>
            <a:p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Capt </a:t>
              </a:r>
              <a:r>
                <a:rPr lang="en-US" sz="1000" b="1" dirty="0">
                  <a:solidFill>
                    <a:srgbClr val="151C77"/>
                  </a:solidFill>
                  <a:ea typeface="+mj-ea"/>
                  <a:cs typeface="Arial" pitchFamily="34" charset="0"/>
                </a:rPr>
                <a:t>Jacob Singleton</a:t>
              </a:r>
            </a:p>
            <a:p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AFRL/RVES</a:t>
              </a:r>
              <a:endParaRPr lang="en-US" sz="1000" b="1" dirty="0">
                <a:solidFill>
                  <a:srgbClr val="151C77"/>
                </a:solidFill>
                <a:ea typeface="+mj-ea"/>
                <a:cs typeface="Arial" pitchFamily="34" charset="0"/>
              </a:endParaRPr>
            </a:p>
          </p:txBody>
        </p:sp>
        <p:sp>
          <p:nvSpPr>
            <p:cNvPr id="136" name="Line 28"/>
            <p:cNvSpPr>
              <a:spLocks noChangeShapeType="1"/>
            </p:cNvSpPr>
            <p:nvPr/>
          </p:nvSpPr>
          <p:spPr bwMode="auto">
            <a:xfrm flipV="1">
              <a:off x="4370008" y="3009449"/>
              <a:ext cx="97255" cy="361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Arial"/>
              </a:endParaRPr>
            </a:p>
          </p:txBody>
        </p:sp>
      </p:grpSp>
      <p:sp>
        <p:nvSpPr>
          <p:cNvPr id="141" name="TextBox 140"/>
          <p:cNvSpPr txBox="1"/>
          <p:nvPr/>
        </p:nvSpPr>
        <p:spPr>
          <a:xfrm>
            <a:off x="4668456" y="4489747"/>
            <a:ext cx="849654" cy="829996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ctr"/>
            <a:endParaRPr lang="en-US" sz="3600" b="1" dirty="0">
              <a:solidFill>
                <a:srgbClr val="151C77"/>
              </a:solidFill>
              <a:ea typeface="+mj-ea"/>
              <a:cs typeface="Arial" pitchFamily="34" charset="0"/>
            </a:endParaRPr>
          </a:p>
        </p:txBody>
      </p:sp>
      <p:grpSp>
        <p:nvGrpSpPr>
          <p:cNvPr id="155" name="Group 154"/>
          <p:cNvGrpSpPr/>
          <p:nvPr/>
        </p:nvGrpSpPr>
        <p:grpSpPr>
          <a:xfrm>
            <a:off x="5362801" y="4164469"/>
            <a:ext cx="4048515" cy="1910927"/>
            <a:chOff x="2419049" y="4519761"/>
            <a:chExt cx="4048515" cy="1910927"/>
          </a:xfrm>
        </p:grpSpPr>
        <p:grpSp>
          <p:nvGrpSpPr>
            <p:cNvPr id="154" name="Group 153"/>
            <p:cNvGrpSpPr/>
            <p:nvPr/>
          </p:nvGrpSpPr>
          <p:grpSpPr>
            <a:xfrm>
              <a:off x="2419049" y="4519761"/>
              <a:ext cx="4048515" cy="1910927"/>
              <a:chOff x="2419049" y="4519761"/>
              <a:chExt cx="4048515" cy="1910927"/>
            </a:xfrm>
          </p:grpSpPr>
          <p:grpSp>
            <p:nvGrpSpPr>
              <p:cNvPr id="150" name="Group 149"/>
              <p:cNvGrpSpPr/>
              <p:nvPr/>
            </p:nvGrpSpPr>
            <p:grpSpPr>
              <a:xfrm>
                <a:off x="4045092" y="4635963"/>
                <a:ext cx="1175569" cy="1669806"/>
                <a:chOff x="5688255" y="4522272"/>
                <a:chExt cx="1175569" cy="1669806"/>
              </a:xfrm>
            </p:grpSpPr>
            <p:sp>
              <p:nvSpPr>
                <p:cNvPr id="139" name="Freeform 4"/>
                <p:cNvSpPr>
                  <a:spLocks/>
                </p:cNvSpPr>
                <p:nvPr/>
              </p:nvSpPr>
              <p:spPr bwMode="auto">
                <a:xfrm>
                  <a:off x="5688255" y="4522272"/>
                  <a:ext cx="1175569" cy="1669806"/>
                </a:xfrm>
                <a:custGeom>
                  <a:avLst/>
                  <a:gdLst>
                    <a:gd name="T0" fmla="*/ 2147483647 w 1225"/>
                    <a:gd name="T1" fmla="*/ 2147483647 h 1584"/>
                    <a:gd name="T2" fmla="*/ 2147483647 w 1225"/>
                    <a:gd name="T3" fmla="*/ 2147483647 h 1584"/>
                    <a:gd name="T4" fmla="*/ 2147483647 w 1225"/>
                    <a:gd name="T5" fmla="*/ 2147483647 h 1584"/>
                    <a:gd name="T6" fmla="*/ 2147483647 w 1225"/>
                    <a:gd name="T7" fmla="*/ 2147483647 h 1584"/>
                    <a:gd name="T8" fmla="*/ 2147483647 w 1225"/>
                    <a:gd name="T9" fmla="*/ 2147483647 h 1584"/>
                    <a:gd name="T10" fmla="*/ 2147483647 w 1225"/>
                    <a:gd name="T11" fmla="*/ 2147483647 h 1584"/>
                    <a:gd name="T12" fmla="*/ 2147483647 w 1225"/>
                    <a:gd name="T13" fmla="*/ 2147483647 h 1584"/>
                    <a:gd name="T14" fmla="*/ 2147483647 w 1225"/>
                    <a:gd name="T15" fmla="*/ 2147483647 h 1584"/>
                    <a:gd name="T16" fmla="*/ 2147483647 w 1225"/>
                    <a:gd name="T17" fmla="*/ 2147483647 h 1584"/>
                    <a:gd name="T18" fmla="*/ 2147483647 w 1225"/>
                    <a:gd name="T19" fmla="*/ 2147483647 h 1584"/>
                    <a:gd name="T20" fmla="*/ 2147483647 w 1225"/>
                    <a:gd name="T21" fmla="*/ 2147483647 h 1584"/>
                    <a:gd name="T22" fmla="*/ 2147483647 w 1225"/>
                    <a:gd name="T23" fmla="*/ 2147483647 h 1584"/>
                    <a:gd name="T24" fmla="*/ 2147483647 w 1225"/>
                    <a:gd name="T25" fmla="*/ 2147483647 h 1584"/>
                    <a:gd name="T26" fmla="*/ 2147483647 w 1225"/>
                    <a:gd name="T27" fmla="*/ 2147483647 h 1584"/>
                    <a:gd name="T28" fmla="*/ 2147483647 w 1225"/>
                    <a:gd name="T29" fmla="*/ 2147483647 h 1584"/>
                    <a:gd name="T30" fmla="*/ 0 w 1225"/>
                    <a:gd name="T31" fmla="*/ 2147483647 h 1584"/>
                    <a:gd name="T32" fmla="*/ 2147483647 w 1225"/>
                    <a:gd name="T33" fmla="*/ 2147483647 h 1584"/>
                    <a:gd name="T34" fmla="*/ 2147483647 w 1225"/>
                    <a:gd name="T35" fmla="*/ 2147483647 h 1584"/>
                    <a:gd name="T36" fmla="*/ 2147483647 w 1225"/>
                    <a:gd name="T37" fmla="*/ 2147483647 h 1584"/>
                    <a:gd name="T38" fmla="*/ 2147483647 w 1225"/>
                    <a:gd name="T39" fmla="*/ 2147483647 h 1584"/>
                    <a:gd name="T40" fmla="*/ 2147483647 w 1225"/>
                    <a:gd name="T41" fmla="*/ 2147483647 h 1584"/>
                    <a:gd name="T42" fmla="*/ 2147483647 w 1225"/>
                    <a:gd name="T43" fmla="*/ 2147483647 h 1584"/>
                    <a:gd name="T44" fmla="*/ 2147483647 w 1225"/>
                    <a:gd name="T45" fmla="*/ 2147483647 h 1584"/>
                    <a:gd name="T46" fmla="*/ 2147483647 w 1225"/>
                    <a:gd name="T47" fmla="*/ 2147483647 h 1584"/>
                    <a:gd name="T48" fmla="*/ 2147483647 w 1225"/>
                    <a:gd name="T49" fmla="*/ 2147483647 h 1584"/>
                    <a:gd name="T50" fmla="*/ 2147483647 w 1225"/>
                    <a:gd name="T51" fmla="*/ 2147483647 h 1584"/>
                    <a:gd name="T52" fmla="*/ 2147483647 w 1225"/>
                    <a:gd name="T53" fmla="*/ 2147483647 h 1584"/>
                    <a:gd name="T54" fmla="*/ 2147483647 w 1225"/>
                    <a:gd name="T55" fmla="*/ 2147483647 h 1584"/>
                    <a:gd name="T56" fmla="*/ 2147483647 w 1225"/>
                    <a:gd name="T57" fmla="*/ 2147483647 h 1584"/>
                    <a:gd name="T58" fmla="*/ 2147483647 w 1225"/>
                    <a:gd name="T59" fmla="*/ 2147483647 h 1584"/>
                    <a:gd name="T60" fmla="*/ 2147483647 w 1225"/>
                    <a:gd name="T61" fmla="*/ 2147483647 h 1584"/>
                    <a:gd name="T62" fmla="*/ 2147483647 w 1225"/>
                    <a:gd name="T63" fmla="*/ 2147483647 h 1584"/>
                    <a:gd name="T64" fmla="*/ 2147483647 w 1225"/>
                    <a:gd name="T65" fmla="*/ 2147483647 h 1584"/>
                    <a:gd name="T66" fmla="*/ 2147483647 w 1225"/>
                    <a:gd name="T67" fmla="*/ 2147483647 h 1584"/>
                    <a:gd name="T68" fmla="*/ 2147483647 w 1225"/>
                    <a:gd name="T69" fmla="*/ 2147483647 h 1584"/>
                    <a:gd name="T70" fmla="*/ 2147483647 w 1225"/>
                    <a:gd name="T71" fmla="*/ 2147483647 h 1584"/>
                    <a:gd name="T72" fmla="*/ 2147483647 w 1225"/>
                    <a:gd name="T73" fmla="*/ 2147483647 h 1584"/>
                    <a:gd name="T74" fmla="*/ 2147483647 w 1225"/>
                    <a:gd name="T75" fmla="*/ 2147483647 h 1584"/>
                    <a:gd name="T76" fmla="*/ 2147483647 w 1225"/>
                    <a:gd name="T77" fmla="*/ 2147483647 h 1584"/>
                    <a:gd name="T78" fmla="*/ 2147483647 w 1225"/>
                    <a:gd name="T79" fmla="*/ 2147483647 h 1584"/>
                    <a:gd name="T80" fmla="*/ 2147483647 w 1225"/>
                    <a:gd name="T81" fmla="*/ 2147483647 h 1584"/>
                    <a:gd name="T82" fmla="*/ 2147483647 w 1225"/>
                    <a:gd name="T83" fmla="*/ 2147483647 h 1584"/>
                    <a:gd name="T84" fmla="*/ 2147483647 w 1225"/>
                    <a:gd name="T85" fmla="*/ 2147483647 h 1584"/>
                    <a:gd name="T86" fmla="*/ 2147483647 w 1225"/>
                    <a:gd name="T87" fmla="*/ 2147483647 h 1584"/>
                    <a:gd name="T88" fmla="*/ 2147483647 w 1225"/>
                    <a:gd name="T89" fmla="*/ 2147483647 h 1584"/>
                    <a:gd name="T90" fmla="*/ 2147483647 w 1225"/>
                    <a:gd name="T91" fmla="*/ 2147483647 h 1584"/>
                    <a:gd name="T92" fmla="*/ 2147483647 w 1225"/>
                    <a:gd name="T93" fmla="*/ 2147483647 h 1584"/>
                    <a:gd name="T94" fmla="*/ 2147483647 w 1225"/>
                    <a:gd name="T95" fmla="*/ 2147483647 h 1584"/>
                    <a:gd name="T96" fmla="*/ 2147483647 w 1225"/>
                    <a:gd name="T97" fmla="*/ 2147483647 h 1584"/>
                    <a:gd name="T98" fmla="*/ 2147483647 w 1225"/>
                    <a:gd name="T99" fmla="*/ 2147483647 h 1584"/>
                    <a:gd name="T100" fmla="*/ 2147483647 w 1225"/>
                    <a:gd name="T101" fmla="*/ 2147483647 h 1584"/>
                    <a:gd name="T102" fmla="*/ 2147483647 w 1225"/>
                    <a:gd name="T103" fmla="*/ 2147483647 h 1584"/>
                    <a:gd name="T104" fmla="*/ 2147483647 w 1225"/>
                    <a:gd name="T105" fmla="*/ 2147483647 h 1584"/>
                    <a:gd name="T106" fmla="*/ 2147483647 w 1225"/>
                    <a:gd name="T107" fmla="*/ 2147483647 h 1584"/>
                    <a:gd name="T108" fmla="*/ 2147483647 w 1225"/>
                    <a:gd name="T109" fmla="*/ 2147483647 h 1584"/>
                    <a:gd name="T110" fmla="*/ 2147483647 w 1225"/>
                    <a:gd name="T111" fmla="*/ 2147483647 h 1584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225"/>
                    <a:gd name="T169" fmla="*/ 0 h 1584"/>
                    <a:gd name="T170" fmla="*/ 1225 w 1225"/>
                    <a:gd name="T171" fmla="*/ 1584 h 1584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225" h="1584">
                      <a:moveTo>
                        <a:pt x="427" y="60"/>
                      </a:moveTo>
                      <a:lnTo>
                        <a:pt x="347" y="42"/>
                      </a:lnTo>
                      <a:lnTo>
                        <a:pt x="335" y="60"/>
                      </a:lnTo>
                      <a:lnTo>
                        <a:pt x="373" y="132"/>
                      </a:lnTo>
                      <a:lnTo>
                        <a:pt x="339" y="136"/>
                      </a:lnTo>
                      <a:lnTo>
                        <a:pt x="335" y="170"/>
                      </a:lnTo>
                      <a:lnTo>
                        <a:pt x="377" y="166"/>
                      </a:lnTo>
                      <a:lnTo>
                        <a:pt x="373" y="187"/>
                      </a:lnTo>
                      <a:lnTo>
                        <a:pt x="396" y="196"/>
                      </a:lnTo>
                      <a:lnTo>
                        <a:pt x="388" y="213"/>
                      </a:lnTo>
                      <a:lnTo>
                        <a:pt x="362" y="213"/>
                      </a:lnTo>
                      <a:lnTo>
                        <a:pt x="373" y="247"/>
                      </a:lnTo>
                      <a:lnTo>
                        <a:pt x="427" y="252"/>
                      </a:lnTo>
                      <a:lnTo>
                        <a:pt x="431" y="286"/>
                      </a:lnTo>
                      <a:lnTo>
                        <a:pt x="400" y="260"/>
                      </a:lnTo>
                      <a:lnTo>
                        <a:pt x="358" y="260"/>
                      </a:lnTo>
                      <a:lnTo>
                        <a:pt x="347" y="256"/>
                      </a:lnTo>
                      <a:lnTo>
                        <a:pt x="323" y="295"/>
                      </a:lnTo>
                      <a:lnTo>
                        <a:pt x="308" y="299"/>
                      </a:lnTo>
                      <a:lnTo>
                        <a:pt x="304" y="308"/>
                      </a:lnTo>
                      <a:lnTo>
                        <a:pt x="323" y="333"/>
                      </a:lnTo>
                      <a:lnTo>
                        <a:pt x="304" y="342"/>
                      </a:lnTo>
                      <a:lnTo>
                        <a:pt x="300" y="325"/>
                      </a:lnTo>
                      <a:lnTo>
                        <a:pt x="284" y="269"/>
                      </a:lnTo>
                      <a:lnTo>
                        <a:pt x="193" y="290"/>
                      </a:lnTo>
                      <a:lnTo>
                        <a:pt x="178" y="325"/>
                      </a:lnTo>
                      <a:lnTo>
                        <a:pt x="193" y="350"/>
                      </a:lnTo>
                      <a:lnTo>
                        <a:pt x="224" y="333"/>
                      </a:lnTo>
                      <a:lnTo>
                        <a:pt x="193" y="371"/>
                      </a:lnTo>
                      <a:lnTo>
                        <a:pt x="208" y="428"/>
                      </a:lnTo>
                      <a:lnTo>
                        <a:pt x="178" y="467"/>
                      </a:lnTo>
                      <a:lnTo>
                        <a:pt x="129" y="493"/>
                      </a:lnTo>
                      <a:lnTo>
                        <a:pt x="145" y="510"/>
                      </a:lnTo>
                      <a:lnTo>
                        <a:pt x="174" y="514"/>
                      </a:lnTo>
                      <a:lnTo>
                        <a:pt x="178" y="531"/>
                      </a:lnTo>
                      <a:lnTo>
                        <a:pt x="174" y="570"/>
                      </a:lnTo>
                      <a:lnTo>
                        <a:pt x="145" y="583"/>
                      </a:lnTo>
                      <a:lnTo>
                        <a:pt x="152" y="620"/>
                      </a:lnTo>
                      <a:lnTo>
                        <a:pt x="125" y="637"/>
                      </a:lnTo>
                      <a:lnTo>
                        <a:pt x="87" y="625"/>
                      </a:lnTo>
                      <a:lnTo>
                        <a:pt x="53" y="633"/>
                      </a:lnTo>
                      <a:lnTo>
                        <a:pt x="83" y="693"/>
                      </a:lnTo>
                      <a:lnTo>
                        <a:pt x="60" y="723"/>
                      </a:lnTo>
                      <a:lnTo>
                        <a:pt x="80" y="749"/>
                      </a:lnTo>
                      <a:lnTo>
                        <a:pt x="53" y="787"/>
                      </a:lnTo>
                      <a:lnTo>
                        <a:pt x="34" y="766"/>
                      </a:lnTo>
                      <a:lnTo>
                        <a:pt x="26" y="800"/>
                      </a:lnTo>
                      <a:lnTo>
                        <a:pt x="0" y="822"/>
                      </a:lnTo>
                      <a:lnTo>
                        <a:pt x="18" y="830"/>
                      </a:lnTo>
                      <a:lnTo>
                        <a:pt x="72" y="856"/>
                      </a:lnTo>
                      <a:lnTo>
                        <a:pt x="83" y="903"/>
                      </a:lnTo>
                      <a:lnTo>
                        <a:pt x="102" y="916"/>
                      </a:lnTo>
                      <a:lnTo>
                        <a:pt x="68" y="959"/>
                      </a:lnTo>
                      <a:lnTo>
                        <a:pt x="83" y="1031"/>
                      </a:lnTo>
                      <a:lnTo>
                        <a:pt x="121" y="1028"/>
                      </a:lnTo>
                      <a:lnTo>
                        <a:pt x="80" y="1087"/>
                      </a:lnTo>
                      <a:lnTo>
                        <a:pt x="133" y="1120"/>
                      </a:lnTo>
                      <a:lnTo>
                        <a:pt x="114" y="1151"/>
                      </a:lnTo>
                      <a:lnTo>
                        <a:pt x="152" y="1176"/>
                      </a:lnTo>
                      <a:lnTo>
                        <a:pt x="182" y="1168"/>
                      </a:lnTo>
                      <a:lnTo>
                        <a:pt x="216" y="1159"/>
                      </a:lnTo>
                      <a:lnTo>
                        <a:pt x="243" y="1194"/>
                      </a:lnTo>
                      <a:lnTo>
                        <a:pt x="284" y="1199"/>
                      </a:lnTo>
                      <a:lnTo>
                        <a:pt x="304" y="1224"/>
                      </a:lnTo>
                      <a:lnTo>
                        <a:pt x="300" y="1272"/>
                      </a:lnTo>
                      <a:lnTo>
                        <a:pt x="281" y="1245"/>
                      </a:lnTo>
                      <a:lnTo>
                        <a:pt x="258" y="1301"/>
                      </a:lnTo>
                      <a:lnTo>
                        <a:pt x="262" y="1358"/>
                      </a:lnTo>
                      <a:lnTo>
                        <a:pt x="235" y="1383"/>
                      </a:lnTo>
                      <a:lnTo>
                        <a:pt x="235" y="1421"/>
                      </a:lnTo>
                      <a:lnTo>
                        <a:pt x="212" y="1469"/>
                      </a:lnTo>
                      <a:lnTo>
                        <a:pt x="197" y="1503"/>
                      </a:lnTo>
                      <a:lnTo>
                        <a:pt x="224" y="1516"/>
                      </a:lnTo>
                      <a:lnTo>
                        <a:pt x="269" y="1512"/>
                      </a:lnTo>
                      <a:lnTo>
                        <a:pt x="304" y="1499"/>
                      </a:lnTo>
                      <a:lnTo>
                        <a:pt x="312" y="1507"/>
                      </a:lnTo>
                      <a:lnTo>
                        <a:pt x="362" y="1516"/>
                      </a:lnTo>
                      <a:lnTo>
                        <a:pt x="327" y="1477"/>
                      </a:lnTo>
                      <a:lnTo>
                        <a:pt x="373" y="1460"/>
                      </a:lnTo>
                      <a:lnTo>
                        <a:pt x="388" y="1481"/>
                      </a:lnTo>
                      <a:lnTo>
                        <a:pt x="438" y="1503"/>
                      </a:lnTo>
                      <a:lnTo>
                        <a:pt x="438" y="1499"/>
                      </a:lnTo>
                      <a:lnTo>
                        <a:pt x="518" y="1512"/>
                      </a:lnTo>
                      <a:lnTo>
                        <a:pt x="545" y="1537"/>
                      </a:lnTo>
                      <a:lnTo>
                        <a:pt x="557" y="1583"/>
                      </a:lnTo>
                      <a:lnTo>
                        <a:pt x="587" y="1554"/>
                      </a:lnTo>
                      <a:lnTo>
                        <a:pt x="587" y="1516"/>
                      </a:lnTo>
                      <a:lnTo>
                        <a:pt x="629" y="1512"/>
                      </a:lnTo>
                      <a:lnTo>
                        <a:pt x="637" y="1542"/>
                      </a:lnTo>
                      <a:lnTo>
                        <a:pt x="663" y="1554"/>
                      </a:lnTo>
                      <a:lnTo>
                        <a:pt x="747" y="1507"/>
                      </a:lnTo>
                      <a:lnTo>
                        <a:pt x="812" y="1503"/>
                      </a:lnTo>
                      <a:lnTo>
                        <a:pt x="812" y="1477"/>
                      </a:lnTo>
                      <a:lnTo>
                        <a:pt x="851" y="1486"/>
                      </a:lnTo>
                      <a:lnTo>
                        <a:pt x="874" y="1481"/>
                      </a:lnTo>
                      <a:lnTo>
                        <a:pt x="916" y="1542"/>
                      </a:lnTo>
                      <a:lnTo>
                        <a:pt x="935" y="1516"/>
                      </a:lnTo>
                      <a:lnTo>
                        <a:pt x="928" y="1481"/>
                      </a:lnTo>
                      <a:lnTo>
                        <a:pt x="901" y="1460"/>
                      </a:lnTo>
                      <a:lnTo>
                        <a:pt x="901" y="1417"/>
                      </a:lnTo>
                      <a:lnTo>
                        <a:pt x="877" y="1374"/>
                      </a:lnTo>
                      <a:lnTo>
                        <a:pt x="912" y="1344"/>
                      </a:lnTo>
                      <a:lnTo>
                        <a:pt x="951" y="1358"/>
                      </a:lnTo>
                      <a:lnTo>
                        <a:pt x="970" y="1318"/>
                      </a:lnTo>
                      <a:lnTo>
                        <a:pt x="958" y="1297"/>
                      </a:lnTo>
                      <a:lnTo>
                        <a:pt x="1022" y="1310"/>
                      </a:lnTo>
                      <a:lnTo>
                        <a:pt x="1014" y="1280"/>
                      </a:lnTo>
                      <a:lnTo>
                        <a:pt x="974" y="1212"/>
                      </a:lnTo>
                      <a:lnTo>
                        <a:pt x="912" y="1146"/>
                      </a:lnTo>
                      <a:lnTo>
                        <a:pt x="866" y="1133"/>
                      </a:lnTo>
                      <a:lnTo>
                        <a:pt x="847" y="1095"/>
                      </a:lnTo>
                      <a:lnTo>
                        <a:pt x="820" y="1045"/>
                      </a:lnTo>
                      <a:lnTo>
                        <a:pt x="836" y="1002"/>
                      </a:lnTo>
                      <a:lnTo>
                        <a:pt x="782" y="967"/>
                      </a:lnTo>
                      <a:lnTo>
                        <a:pt x="771" y="933"/>
                      </a:lnTo>
                      <a:lnTo>
                        <a:pt x="782" y="912"/>
                      </a:lnTo>
                      <a:lnTo>
                        <a:pt x="839" y="929"/>
                      </a:lnTo>
                      <a:lnTo>
                        <a:pt x="866" y="950"/>
                      </a:lnTo>
                      <a:lnTo>
                        <a:pt x="908" y="916"/>
                      </a:lnTo>
                      <a:lnTo>
                        <a:pt x="920" y="886"/>
                      </a:lnTo>
                      <a:lnTo>
                        <a:pt x="958" y="864"/>
                      </a:lnTo>
                      <a:lnTo>
                        <a:pt x="1014" y="869"/>
                      </a:lnTo>
                      <a:lnTo>
                        <a:pt x="1049" y="843"/>
                      </a:lnTo>
                      <a:lnTo>
                        <a:pt x="1076" y="826"/>
                      </a:lnTo>
                      <a:lnTo>
                        <a:pt x="1149" y="839"/>
                      </a:lnTo>
                      <a:lnTo>
                        <a:pt x="1179" y="860"/>
                      </a:lnTo>
                      <a:lnTo>
                        <a:pt x="1224" y="864"/>
                      </a:lnTo>
                      <a:lnTo>
                        <a:pt x="1221" y="817"/>
                      </a:lnTo>
                      <a:lnTo>
                        <a:pt x="1187" y="774"/>
                      </a:lnTo>
                      <a:lnTo>
                        <a:pt x="1175" y="753"/>
                      </a:lnTo>
                      <a:lnTo>
                        <a:pt x="1198" y="714"/>
                      </a:lnTo>
                      <a:lnTo>
                        <a:pt x="1209" y="646"/>
                      </a:lnTo>
                      <a:lnTo>
                        <a:pt x="1179" y="607"/>
                      </a:lnTo>
                      <a:lnTo>
                        <a:pt x="1194" y="578"/>
                      </a:lnTo>
                      <a:lnTo>
                        <a:pt x="1198" y="544"/>
                      </a:lnTo>
                      <a:lnTo>
                        <a:pt x="1149" y="514"/>
                      </a:lnTo>
                      <a:lnTo>
                        <a:pt x="1144" y="471"/>
                      </a:lnTo>
                      <a:lnTo>
                        <a:pt x="1125" y="454"/>
                      </a:lnTo>
                      <a:lnTo>
                        <a:pt x="1084" y="445"/>
                      </a:lnTo>
                      <a:lnTo>
                        <a:pt x="1034" y="398"/>
                      </a:lnTo>
                      <a:lnTo>
                        <a:pt x="1045" y="342"/>
                      </a:lnTo>
                      <a:lnTo>
                        <a:pt x="1072" y="316"/>
                      </a:lnTo>
                      <a:lnTo>
                        <a:pt x="1091" y="282"/>
                      </a:lnTo>
                      <a:lnTo>
                        <a:pt x="1087" y="205"/>
                      </a:lnTo>
                      <a:lnTo>
                        <a:pt x="1060" y="123"/>
                      </a:lnTo>
                      <a:lnTo>
                        <a:pt x="1034" y="115"/>
                      </a:lnTo>
                      <a:lnTo>
                        <a:pt x="981" y="115"/>
                      </a:lnTo>
                      <a:lnTo>
                        <a:pt x="943" y="85"/>
                      </a:lnTo>
                      <a:lnTo>
                        <a:pt x="943" y="68"/>
                      </a:lnTo>
                      <a:lnTo>
                        <a:pt x="896" y="64"/>
                      </a:lnTo>
                      <a:lnTo>
                        <a:pt x="904" y="39"/>
                      </a:lnTo>
                      <a:lnTo>
                        <a:pt x="935" y="0"/>
                      </a:lnTo>
                      <a:lnTo>
                        <a:pt x="866" y="4"/>
                      </a:lnTo>
                      <a:lnTo>
                        <a:pt x="851" y="21"/>
                      </a:lnTo>
                      <a:lnTo>
                        <a:pt x="858" y="60"/>
                      </a:lnTo>
                      <a:lnTo>
                        <a:pt x="824" y="123"/>
                      </a:lnTo>
                      <a:lnTo>
                        <a:pt x="801" y="98"/>
                      </a:lnTo>
                      <a:lnTo>
                        <a:pt x="820" y="60"/>
                      </a:lnTo>
                      <a:lnTo>
                        <a:pt x="747" y="107"/>
                      </a:lnTo>
                      <a:lnTo>
                        <a:pt x="721" y="153"/>
                      </a:lnTo>
                      <a:lnTo>
                        <a:pt x="667" y="179"/>
                      </a:lnTo>
                      <a:lnTo>
                        <a:pt x="656" y="140"/>
                      </a:lnTo>
                      <a:lnTo>
                        <a:pt x="626" y="140"/>
                      </a:lnTo>
                      <a:lnTo>
                        <a:pt x="591" y="162"/>
                      </a:lnTo>
                      <a:lnTo>
                        <a:pt x="537" y="166"/>
                      </a:lnTo>
                      <a:lnTo>
                        <a:pt x="499" y="144"/>
                      </a:lnTo>
                      <a:lnTo>
                        <a:pt x="453" y="140"/>
                      </a:lnTo>
                      <a:lnTo>
                        <a:pt x="496" y="115"/>
                      </a:lnTo>
                      <a:lnTo>
                        <a:pt x="472" y="82"/>
                      </a:lnTo>
                      <a:lnTo>
                        <a:pt x="427" y="60"/>
                      </a:lnTo>
                    </a:path>
                  </a:pathLst>
                </a:custGeom>
                <a:solidFill>
                  <a:srgbClr val="008000"/>
                </a:solidFill>
                <a:ln w="12700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>
                    <a:solidFill>
                      <a:prstClr val="black"/>
                    </a:solidFill>
                    <a:latin typeface="Arial"/>
                  </a:endParaRPr>
                </a:p>
              </p:txBody>
            </p:sp>
            <p:sp>
              <p:nvSpPr>
                <p:cNvPr id="147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6411800" y="5628373"/>
                  <a:ext cx="358689" cy="26559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Arial"/>
                  </a:endParaRPr>
                </a:p>
              </p:txBody>
            </p:sp>
          </p:grpSp>
          <p:pic>
            <p:nvPicPr>
              <p:cNvPr id="140" name="Picture 7"/>
              <p:cNvPicPr>
                <a:picLocks noChangeArrowheads="1"/>
              </p:cNvPicPr>
              <p:nvPr/>
            </p:nvPicPr>
            <p:blipFill rotWithShape="1">
              <a:blip r:embed="rId7" cstate="print"/>
              <a:srcRect r="25220" b="33583"/>
              <a:stretch/>
            </p:blipFill>
            <p:spPr bwMode="auto">
              <a:xfrm>
                <a:off x="5005443" y="4660741"/>
                <a:ext cx="663376" cy="482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46" name="TextBox 145"/>
              <p:cNvSpPr txBox="1"/>
              <p:nvPr/>
            </p:nvSpPr>
            <p:spPr>
              <a:xfrm>
                <a:off x="2419049" y="5261137"/>
                <a:ext cx="1720432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b="1" u="sng" dirty="0" smtClean="0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Univ. </a:t>
                </a:r>
                <a:r>
                  <a:rPr lang="en-US" sz="1000" b="1" u="sng" dirty="0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of the </a:t>
                </a:r>
                <a:r>
                  <a:rPr lang="en-US" sz="1000" b="1" u="sng" dirty="0" smtClean="0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Bundeswehr</a:t>
                </a:r>
                <a:endParaRPr lang="en-US" sz="1000" b="1" u="sng" dirty="0">
                  <a:solidFill>
                    <a:srgbClr val="151C77"/>
                  </a:solidFill>
                  <a:ea typeface="+mj-ea"/>
                  <a:cs typeface="Arial" pitchFamily="34" charset="0"/>
                </a:endParaRPr>
              </a:p>
              <a:p>
                <a:r>
                  <a:rPr lang="en-US" sz="1000" b="1" dirty="0" smtClean="0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1. Capt </a:t>
                </a:r>
                <a:r>
                  <a:rPr lang="en-US" sz="1000" b="1" dirty="0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Matthew Masters</a:t>
                </a:r>
              </a:p>
              <a:p>
                <a:r>
                  <a:rPr lang="en-US" sz="1000" b="1" dirty="0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 </a:t>
                </a:r>
                <a:r>
                  <a:rPr lang="en-US" sz="1000" b="1" dirty="0" smtClean="0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   711HPW/RHXM</a:t>
                </a:r>
              </a:p>
              <a:p>
                <a:r>
                  <a:rPr lang="en-US" sz="1000" b="1" dirty="0" smtClean="0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2. Capt David McLellan</a:t>
                </a:r>
              </a:p>
              <a:p>
                <a:r>
                  <a:rPr lang="en-US" sz="1000" b="1" dirty="0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 </a:t>
                </a:r>
                <a:r>
                  <a:rPr lang="en-US" sz="1000" b="1" dirty="0" smtClean="0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   533 TSS </a:t>
                </a:r>
              </a:p>
              <a:p>
                <a:r>
                  <a:rPr lang="en-US" sz="1000" b="1" dirty="0" smtClean="0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3. Capt Jacob Ehrlich</a:t>
                </a:r>
              </a:p>
              <a:p>
                <a:r>
                  <a:rPr lang="en-US" sz="1000" b="1" dirty="0" smtClean="0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    AFOTEC</a:t>
                </a:r>
                <a:endParaRPr lang="en-US" sz="1000" b="1" dirty="0">
                  <a:solidFill>
                    <a:srgbClr val="151C77"/>
                  </a:solidFill>
                  <a:ea typeface="+mj-ea"/>
                  <a:cs typeface="Arial" pitchFamily="34" charset="0"/>
                </a:endParaRPr>
              </a:p>
            </p:txBody>
          </p:sp>
          <p:sp>
            <p:nvSpPr>
              <p:cNvPr id="148" name="Line 28"/>
              <p:cNvSpPr>
                <a:spLocks noChangeShapeType="1"/>
              </p:cNvSpPr>
              <p:nvPr/>
            </p:nvSpPr>
            <p:spPr bwMode="auto">
              <a:xfrm>
                <a:off x="3928622" y="5785968"/>
                <a:ext cx="817915" cy="2699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Arial"/>
                </a:endParaRPr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5063958" y="5578117"/>
                <a:ext cx="140360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b="1" u="sng" dirty="0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WIWEB </a:t>
                </a:r>
                <a:r>
                  <a:rPr lang="en-US" sz="1000" b="1" u="sng" dirty="0" err="1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Erding</a:t>
                </a:r>
                <a:endParaRPr lang="en-US" sz="1000" b="1" u="sng" dirty="0">
                  <a:solidFill>
                    <a:srgbClr val="151C77"/>
                  </a:solidFill>
                  <a:ea typeface="+mj-ea"/>
                  <a:cs typeface="Arial" pitchFamily="34" charset="0"/>
                </a:endParaRPr>
              </a:p>
              <a:p>
                <a:r>
                  <a:rPr lang="en-US" sz="1000" b="1" dirty="0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Capt Bill Song</a:t>
                </a:r>
              </a:p>
              <a:p>
                <a:r>
                  <a:rPr lang="en-US" sz="1000" b="1" dirty="0" smtClean="0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AFRL/RXCM</a:t>
                </a:r>
                <a:endParaRPr lang="en-US" sz="1000" b="1" dirty="0">
                  <a:solidFill>
                    <a:srgbClr val="151C77"/>
                  </a:solidFill>
                  <a:ea typeface="+mj-ea"/>
                  <a:cs typeface="Arial" pitchFamily="34" charset="0"/>
                </a:endParaRPr>
              </a:p>
            </p:txBody>
          </p:sp>
          <p:sp>
            <p:nvSpPr>
              <p:cNvPr id="152" name="TextBox 151"/>
              <p:cNvSpPr txBox="1"/>
              <p:nvPr/>
            </p:nvSpPr>
            <p:spPr>
              <a:xfrm>
                <a:off x="2767396" y="4519761"/>
                <a:ext cx="157792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b="1" u="sng" dirty="0" smtClean="0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Bundeswehr WIS</a:t>
                </a:r>
                <a:endParaRPr lang="en-US" sz="1000" b="1" u="sng" dirty="0">
                  <a:solidFill>
                    <a:srgbClr val="151C77"/>
                  </a:solidFill>
                  <a:ea typeface="+mj-ea"/>
                  <a:cs typeface="Arial" pitchFamily="34" charset="0"/>
                </a:endParaRPr>
              </a:p>
              <a:p>
                <a:r>
                  <a:rPr lang="en-US" sz="1000" b="1" dirty="0" smtClean="0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Capt Dylan </a:t>
                </a:r>
                <a:r>
                  <a:rPr lang="en-US" sz="1000" b="1" dirty="0" err="1" smtClean="0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Klawuhn</a:t>
                </a:r>
                <a:endParaRPr lang="en-US" sz="1000" b="1" dirty="0">
                  <a:solidFill>
                    <a:srgbClr val="151C77"/>
                  </a:solidFill>
                  <a:ea typeface="+mj-ea"/>
                  <a:cs typeface="Arial" pitchFamily="34" charset="0"/>
                </a:endParaRPr>
              </a:p>
              <a:p>
                <a:r>
                  <a:rPr lang="en-US" sz="1000" b="1" dirty="0" smtClean="0">
                    <a:solidFill>
                      <a:srgbClr val="151C77"/>
                    </a:solidFill>
                    <a:ea typeface="+mj-ea"/>
                    <a:cs typeface="Arial" pitchFamily="34" charset="0"/>
                  </a:rPr>
                  <a:t>Directed Energy/RDMI</a:t>
                </a:r>
                <a:endParaRPr lang="en-US" sz="1000" b="1" dirty="0">
                  <a:solidFill>
                    <a:srgbClr val="151C77"/>
                  </a:solidFill>
                  <a:ea typeface="+mj-ea"/>
                  <a:cs typeface="Arial" pitchFamily="34" charset="0"/>
                </a:endParaRPr>
              </a:p>
            </p:txBody>
          </p:sp>
        </p:grpSp>
        <p:sp>
          <p:nvSpPr>
            <p:cNvPr id="153" name="Line 28"/>
            <p:cNvSpPr>
              <a:spLocks noChangeShapeType="1"/>
            </p:cNvSpPr>
            <p:nvPr/>
          </p:nvSpPr>
          <p:spPr bwMode="auto">
            <a:xfrm>
              <a:off x="3977191" y="4682561"/>
              <a:ext cx="559024" cy="3287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Arial"/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5868632" y="1338948"/>
            <a:ext cx="2881668" cy="1965885"/>
            <a:chOff x="4563834" y="1638579"/>
            <a:chExt cx="2781300" cy="2061925"/>
          </a:xfrm>
        </p:grpSpPr>
        <p:graphicFrame>
          <p:nvGraphicFramePr>
            <p:cNvPr id="182" name="Object 181"/>
            <p:cNvGraphicFramePr>
              <a:graphicFrameLocks noChangeAspect="1"/>
            </p:cNvGraphicFramePr>
            <p:nvPr>
              <p:extLst/>
            </p:nvPr>
          </p:nvGraphicFramePr>
          <p:xfrm>
            <a:off x="5641488" y="2107895"/>
            <a:ext cx="1404643" cy="12598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" name="Clip" r:id="rId8" imgW="4754563" imgH="4367213" progId="">
                    <p:embed/>
                  </p:oleObj>
                </mc:Choice>
                <mc:Fallback>
                  <p:oleObj name="Clip" r:id="rId8" imgW="4754563" imgH="4367213" progId="">
                    <p:embed/>
                    <p:pic>
                      <p:nvPicPr>
                        <p:cNvPr id="182" name="Object 18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1488" y="2107895"/>
                          <a:ext cx="1404643" cy="12598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3" name="Object 182"/>
            <p:cNvGraphicFramePr>
              <a:graphicFrameLocks noChangeAspect="1"/>
            </p:cNvGraphicFramePr>
            <p:nvPr>
              <p:extLst/>
            </p:nvPr>
          </p:nvGraphicFramePr>
          <p:xfrm>
            <a:off x="5725471" y="3222682"/>
            <a:ext cx="739242" cy="4778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" name="Clip" r:id="rId10" imgW="2881313" imgH="1905000" progId="">
                    <p:embed/>
                  </p:oleObj>
                </mc:Choice>
                <mc:Fallback>
                  <p:oleObj name="Clip" r:id="rId10" imgW="2881313" imgH="1905000" progId="">
                    <p:embed/>
                    <p:pic>
                      <p:nvPicPr>
                        <p:cNvPr id="183" name="Object 18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25471" y="3222682"/>
                          <a:ext cx="739242" cy="477822"/>
                        </a:xfrm>
                        <a:prstGeom prst="rect">
                          <a:avLst/>
                        </a:prstGeom>
                        <a:noFill/>
                        <a:ln>
                          <a:solidFill>
                            <a:schemeClr val="tx1"/>
                          </a:solidFill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" name="TextBox 183"/>
            <p:cNvSpPr txBox="1"/>
            <p:nvPr/>
          </p:nvSpPr>
          <p:spPr>
            <a:xfrm>
              <a:off x="4563834" y="2342563"/>
              <a:ext cx="136277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u="sng" dirty="0">
                  <a:solidFill>
                    <a:srgbClr val="151C77"/>
                  </a:solidFill>
                  <a:ea typeface="+mj-ea"/>
                  <a:cs typeface="Arial" pitchFamily="34" charset="0"/>
                </a:rPr>
                <a:t>TNO Den Hague</a:t>
              </a:r>
            </a:p>
            <a:p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Dr</a:t>
              </a:r>
              <a:r>
                <a:rPr lang="en-US" sz="1000" b="1" dirty="0">
                  <a:solidFill>
                    <a:srgbClr val="151C77"/>
                  </a:solidFill>
                  <a:ea typeface="+mj-ea"/>
                  <a:cs typeface="Arial" pitchFamily="34" charset="0"/>
                </a:rPr>
                <a:t>. Chad Holbrook</a:t>
              </a:r>
            </a:p>
            <a:p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AFRL/RYDH</a:t>
              </a:r>
              <a:endParaRPr lang="en-US" sz="1000" b="1" dirty="0">
                <a:solidFill>
                  <a:srgbClr val="151C77"/>
                </a:solidFill>
                <a:ea typeface="+mj-ea"/>
                <a:cs typeface="Arial" pitchFamily="34" charset="0"/>
              </a:endParaRPr>
            </a:p>
          </p:txBody>
        </p:sp>
        <p:sp>
          <p:nvSpPr>
            <p:cNvPr id="185" name="Line 28"/>
            <p:cNvSpPr>
              <a:spLocks noChangeShapeType="1"/>
            </p:cNvSpPr>
            <p:nvPr/>
          </p:nvSpPr>
          <p:spPr bwMode="auto">
            <a:xfrm>
              <a:off x="5675353" y="2459692"/>
              <a:ext cx="354022" cy="2394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Arial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5719368" y="1638579"/>
              <a:ext cx="1625766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u="sng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NLR Amsterdam</a:t>
              </a:r>
            </a:p>
            <a:p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Capt </a:t>
              </a:r>
              <a:r>
                <a:rPr lang="en-US" sz="1000" b="1" dirty="0">
                  <a:solidFill>
                    <a:srgbClr val="151C77"/>
                  </a:solidFill>
                  <a:ea typeface="+mj-ea"/>
                  <a:cs typeface="Arial" pitchFamily="34" charset="0"/>
                </a:rPr>
                <a:t>James </a:t>
              </a:r>
              <a:r>
                <a:rPr lang="en-US" sz="1000" b="1" dirty="0" err="1">
                  <a:solidFill>
                    <a:srgbClr val="151C77"/>
                  </a:solidFill>
                  <a:ea typeface="+mj-ea"/>
                  <a:cs typeface="Arial" pitchFamily="34" charset="0"/>
                </a:rPr>
                <a:t>Quarmyne</a:t>
              </a:r>
              <a:endParaRPr lang="en-US" sz="1000" b="1" dirty="0">
                <a:solidFill>
                  <a:srgbClr val="151C77"/>
                </a:solidFill>
                <a:ea typeface="+mj-ea"/>
                <a:cs typeface="Arial" pitchFamily="34" charset="0"/>
              </a:endParaRPr>
            </a:p>
            <a:p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AFLCMC/WIN</a:t>
              </a:r>
              <a:endParaRPr lang="en-US" sz="1000" dirty="0"/>
            </a:p>
          </p:txBody>
        </p:sp>
        <p:sp>
          <p:nvSpPr>
            <p:cNvPr id="187" name="Line 28"/>
            <p:cNvSpPr>
              <a:spLocks noChangeShapeType="1"/>
            </p:cNvSpPr>
            <p:nvPr/>
          </p:nvSpPr>
          <p:spPr bwMode="auto">
            <a:xfrm>
              <a:off x="5913259" y="2204229"/>
              <a:ext cx="367046" cy="4286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Arial"/>
              </a:endParaRPr>
            </a:p>
          </p:txBody>
        </p:sp>
      </p:grpSp>
      <p:grpSp>
        <p:nvGrpSpPr>
          <p:cNvPr id="387" name="Group 386"/>
          <p:cNvGrpSpPr/>
          <p:nvPr/>
        </p:nvGrpSpPr>
        <p:grpSpPr>
          <a:xfrm>
            <a:off x="3045516" y="4690255"/>
            <a:ext cx="1308362" cy="1393034"/>
            <a:chOff x="7630624" y="5023712"/>
            <a:chExt cx="1308362" cy="1393034"/>
          </a:xfrm>
        </p:grpSpPr>
        <p:pic>
          <p:nvPicPr>
            <p:cNvPr id="191" name="Picture 190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24013" y="5275256"/>
              <a:ext cx="981599" cy="775463"/>
            </a:xfrm>
            <a:prstGeom prst="rect">
              <a:avLst/>
            </a:prstGeom>
          </p:spPr>
        </p:pic>
        <p:pic>
          <p:nvPicPr>
            <p:cNvPr id="192" name="Picture 191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46599" y="5023712"/>
              <a:ext cx="493502" cy="340412"/>
            </a:xfrm>
            <a:prstGeom prst="rect">
              <a:avLst/>
            </a:prstGeom>
          </p:spPr>
        </p:pic>
        <p:sp>
          <p:nvSpPr>
            <p:cNvPr id="193" name="TextBox 192"/>
            <p:cNvSpPr txBox="1"/>
            <p:nvPr/>
          </p:nvSpPr>
          <p:spPr>
            <a:xfrm>
              <a:off x="7630624" y="5838030"/>
              <a:ext cx="1308362" cy="578716"/>
            </a:xfrm>
            <a:prstGeom prst="rect">
              <a:avLst/>
            </a:prstGeom>
            <a:noFill/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1000" b="1" u="sng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INTA</a:t>
              </a:r>
            </a:p>
            <a:p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Mr</a:t>
              </a:r>
              <a:r>
                <a:rPr lang="en-US" sz="1000" b="1" dirty="0">
                  <a:solidFill>
                    <a:srgbClr val="151C77"/>
                  </a:solidFill>
                  <a:ea typeface="+mj-ea"/>
                  <a:cs typeface="Arial" pitchFamily="34" charset="0"/>
                </a:rPr>
                <a:t>. Zachary Hughes</a:t>
              </a:r>
            </a:p>
            <a:p>
              <a:r>
                <a:rPr lang="en-US" sz="1000" b="1" dirty="0">
                  <a:solidFill>
                    <a:srgbClr val="151C77"/>
                  </a:solidFill>
                  <a:ea typeface="+mj-ea"/>
                  <a:cs typeface="Arial" pitchFamily="34" charset="0"/>
                </a:rPr>
                <a:t>AFTC/96</a:t>
              </a:r>
              <a:r>
                <a:rPr lang="en-US" sz="1000" b="1" baseline="30000" dirty="0">
                  <a:solidFill>
                    <a:srgbClr val="151C77"/>
                  </a:solidFill>
                  <a:ea typeface="+mj-ea"/>
                  <a:cs typeface="Arial" pitchFamily="34" charset="0"/>
                </a:rPr>
                <a:t>th</a:t>
              </a:r>
              <a:r>
                <a:rPr lang="en-US" sz="1000" b="1" dirty="0">
                  <a:solidFill>
                    <a:srgbClr val="151C77"/>
                  </a:solidFill>
                  <a:ea typeface="+mj-ea"/>
                  <a:cs typeface="Arial" pitchFamily="34" charset="0"/>
                </a:rPr>
                <a:t> </a:t>
              </a:r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TW</a:t>
              </a:r>
              <a:endParaRPr lang="en-US" sz="1000" b="1" dirty="0">
                <a:solidFill>
                  <a:srgbClr val="151C77"/>
                </a:solidFill>
                <a:ea typeface="+mj-ea"/>
                <a:cs typeface="Arial" pitchFamily="34" charset="0"/>
              </a:endParaRPr>
            </a:p>
          </p:txBody>
        </p:sp>
        <p:sp>
          <p:nvSpPr>
            <p:cNvPr id="194" name="Line 28"/>
            <p:cNvSpPr>
              <a:spLocks noChangeShapeType="1"/>
            </p:cNvSpPr>
            <p:nvPr/>
          </p:nvSpPr>
          <p:spPr bwMode="auto">
            <a:xfrm flipV="1">
              <a:off x="8011631" y="5644290"/>
              <a:ext cx="334967" cy="2546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Arial"/>
              </a:endParaRPr>
            </a:p>
          </p:txBody>
        </p:sp>
      </p:grpSp>
      <p:grpSp>
        <p:nvGrpSpPr>
          <p:cNvPr id="386" name="Group 385"/>
          <p:cNvGrpSpPr/>
          <p:nvPr/>
        </p:nvGrpSpPr>
        <p:grpSpPr>
          <a:xfrm>
            <a:off x="431892" y="1394002"/>
            <a:ext cx="1891492" cy="1864943"/>
            <a:chOff x="5427553" y="4943671"/>
            <a:chExt cx="1539933" cy="1559118"/>
          </a:xfrm>
        </p:grpSpPr>
        <p:sp>
          <p:nvSpPr>
            <p:cNvPr id="195" name="TextBox 194"/>
            <p:cNvSpPr txBox="1"/>
            <p:nvPr/>
          </p:nvSpPr>
          <p:spPr>
            <a:xfrm>
              <a:off x="5427553" y="5875596"/>
              <a:ext cx="1497313" cy="627193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1000" b="1" u="sng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DRDC Ottawa</a:t>
              </a:r>
            </a:p>
            <a:p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Capt Chance Johnson</a:t>
              </a:r>
            </a:p>
            <a:p>
              <a:r>
                <a:rPr lang="en-US" sz="1000" b="1" dirty="0" smtClean="0">
                  <a:solidFill>
                    <a:srgbClr val="151C77"/>
                  </a:solidFill>
                  <a:ea typeface="+mj-ea"/>
                  <a:cs typeface="Arial" pitchFamily="34" charset="0"/>
                </a:rPr>
                <a:t>SMC/GOP</a:t>
              </a:r>
              <a:endParaRPr lang="en-US" sz="1000" b="1" dirty="0">
                <a:solidFill>
                  <a:srgbClr val="151C77"/>
                </a:solidFill>
                <a:ea typeface="+mj-ea"/>
                <a:cs typeface="Arial" pitchFamily="34" charset="0"/>
              </a:endParaRPr>
            </a:p>
          </p:txBody>
        </p:sp>
        <p:grpSp>
          <p:nvGrpSpPr>
            <p:cNvPr id="197" name="Group 20"/>
            <p:cNvGrpSpPr>
              <a:grpSpLocks/>
            </p:cNvGrpSpPr>
            <p:nvPr/>
          </p:nvGrpSpPr>
          <p:grpSpPr bwMode="auto">
            <a:xfrm>
              <a:off x="6145183" y="4943671"/>
              <a:ext cx="822303" cy="994490"/>
              <a:chOff x="1243" y="2721"/>
              <a:chExt cx="2030" cy="1224"/>
            </a:xfrm>
          </p:grpSpPr>
          <p:sp>
            <p:nvSpPr>
              <p:cNvPr id="199" name="Freeform 22"/>
              <p:cNvSpPr>
                <a:spLocks/>
              </p:cNvSpPr>
              <p:nvPr/>
            </p:nvSpPr>
            <p:spPr bwMode="auto">
              <a:xfrm>
                <a:off x="1930" y="3496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3 w 3"/>
                  <a:gd name="T3" fmla="*/ 0 h 2"/>
                  <a:gd name="T4" fmla="*/ 3 w 3"/>
                  <a:gd name="T5" fmla="*/ 0 h 2"/>
                  <a:gd name="T6" fmla="*/ 0 w 3"/>
                  <a:gd name="T7" fmla="*/ 2 h 2"/>
                  <a:gd name="T8" fmla="*/ 0 w 3"/>
                  <a:gd name="T9" fmla="*/ 2 h 2"/>
                  <a:gd name="T10" fmla="*/ 0 w 3"/>
                  <a:gd name="T11" fmla="*/ 2 h 2"/>
                  <a:gd name="T12" fmla="*/ 3 w 3"/>
                  <a:gd name="T13" fmla="*/ 0 h 2"/>
                  <a:gd name="T14" fmla="*/ 3 w 3"/>
                  <a:gd name="T15" fmla="*/ 0 h 2"/>
                  <a:gd name="T16" fmla="*/ 3 w 3"/>
                  <a:gd name="T17" fmla="*/ 0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"/>
                  <a:gd name="T28" fmla="*/ 0 h 2"/>
                  <a:gd name="T29" fmla="*/ 3 w 3"/>
                  <a:gd name="T30" fmla="*/ 2 h 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" h="2">
                    <a:moveTo>
                      <a:pt x="3" y="0"/>
                    </a:moveTo>
                    <a:lnTo>
                      <a:pt x="3" y="0"/>
                    </a:lnTo>
                    <a:lnTo>
                      <a:pt x="0" y="2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" name="Freeform 23"/>
              <p:cNvSpPr>
                <a:spLocks/>
              </p:cNvSpPr>
              <p:nvPr/>
            </p:nvSpPr>
            <p:spPr bwMode="auto">
              <a:xfrm>
                <a:off x="1243" y="3218"/>
                <a:ext cx="1394" cy="727"/>
              </a:xfrm>
              <a:custGeom>
                <a:avLst/>
                <a:gdLst>
                  <a:gd name="T0" fmla="*/ 1373 w 1394"/>
                  <a:gd name="T1" fmla="*/ 257 h 727"/>
                  <a:gd name="T2" fmla="*/ 1298 w 1394"/>
                  <a:gd name="T3" fmla="*/ 283 h 727"/>
                  <a:gd name="T4" fmla="*/ 1227 w 1394"/>
                  <a:gd name="T5" fmla="*/ 346 h 727"/>
                  <a:gd name="T6" fmla="*/ 1173 w 1394"/>
                  <a:gd name="T7" fmla="*/ 286 h 727"/>
                  <a:gd name="T8" fmla="*/ 1143 w 1394"/>
                  <a:gd name="T9" fmla="*/ 255 h 727"/>
                  <a:gd name="T10" fmla="*/ 1141 w 1394"/>
                  <a:gd name="T11" fmla="*/ 213 h 727"/>
                  <a:gd name="T12" fmla="*/ 1077 w 1394"/>
                  <a:gd name="T13" fmla="*/ 132 h 727"/>
                  <a:gd name="T14" fmla="*/ 1036 w 1394"/>
                  <a:gd name="T15" fmla="*/ 153 h 727"/>
                  <a:gd name="T16" fmla="*/ 1019 w 1394"/>
                  <a:gd name="T17" fmla="*/ 210 h 727"/>
                  <a:gd name="T18" fmla="*/ 1075 w 1394"/>
                  <a:gd name="T19" fmla="*/ 242 h 727"/>
                  <a:gd name="T20" fmla="*/ 1062 w 1394"/>
                  <a:gd name="T21" fmla="*/ 260 h 727"/>
                  <a:gd name="T22" fmla="*/ 1060 w 1394"/>
                  <a:gd name="T23" fmla="*/ 307 h 727"/>
                  <a:gd name="T24" fmla="*/ 1026 w 1394"/>
                  <a:gd name="T25" fmla="*/ 361 h 727"/>
                  <a:gd name="T26" fmla="*/ 1004 w 1394"/>
                  <a:gd name="T27" fmla="*/ 371 h 727"/>
                  <a:gd name="T28" fmla="*/ 972 w 1394"/>
                  <a:gd name="T29" fmla="*/ 307 h 727"/>
                  <a:gd name="T30" fmla="*/ 820 w 1394"/>
                  <a:gd name="T31" fmla="*/ 306 h 727"/>
                  <a:gd name="T32" fmla="*/ 777 w 1394"/>
                  <a:gd name="T33" fmla="*/ 278 h 727"/>
                  <a:gd name="T34" fmla="*/ 696 w 1394"/>
                  <a:gd name="T35" fmla="*/ 319 h 727"/>
                  <a:gd name="T36" fmla="*/ 687 w 1394"/>
                  <a:gd name="T37" fmla="*/ 280 h 727"/>
                  <a:gd name="T38" fmla="*/ 651 w 1394"/>
                  <a:gd name="T39" fmla="*/ 263 h 727"/>
                  <a:gd name="T40" fmla="*/ 587 w 1394"/>
                  <a:gd name="T41" fmla="*/ 267 h 727"/>
                  <a:gd name="T42" fmla="*/ 555 w 1394"/>
                  <a:gd name="T43" fmla="*/ 232 h 727"/>
                  <a:gd name="T44" fmla="*/ 456 w 1394"/>
                  <a:gd name="T45" fmla="*/ 125 h 727"/>
                  <a:gd name="T46" fmla="*/ 371 w 1394"/>
                  <a:gd name="T47" fmla="*/ 104 h 727"/>
                  <a:gd name="T48" fmla="*/ 345 w 1394"/>
                  <a:gd name="T49" fmla="*/ 89 h 727"/>
                  <a:gd name="T50" fmla="*/ 336 w 1394"/>
                  <a:gd name="T51" fmla="*/ 15 h 727"/>
                  <a:gd name="T52" fmla="*/ 291 w 1394"/>
                  <a:gd name="T53" fmla="*/ 19 h 727"/>
                  <a:gd name="T54" fmla="*/ 227 w 1394"/>
                  <a:gd name="T55" fmla="*/ 13 h 727"/>
                  <a:gd name="T56" fmla="*/ 131 w 1394"/>
                  <a:gd name="T57" fmla="*/ 5 h 727"/>
                  <a:gd name="T58" fmla="*/ 43 w 1394"/>
                  <a:gd name="T59" fmla="*/ 57 h 727"/>
                  <a:gd name="T60" fmla="*/ 24 w 1394"/>
                  <a:gd name="T61" fmla="*/ 85 h 727"/>
                  <a:gd name="T62" fmla="*/ 69 w 1394"/>
                  <a:gd name="T63" fmla="*/ 115 h 727"/>
                  <a:gd name="T64" fmla="*/ 69 w 1394"/>
                  <a:gd name="T65" fmla="*/ 140 h 727"/>
                  <a:gd name="T66" fmla="*/ 58 w 1394"/>
                  <a:gd name="T67" fmla="*/ 169 h 727"/>
                  <a:gd name="T68" fmla="*/ 37 w 1394"/>
                  <a:gd name="T69" fmla="*/ 203 h 727"/>
                  <a:gd name="T70" fmla="*/ 43 w 1394"/>
                  <a:gd name="T71" fmla="*/ 250 h 727"/>
                  <a:gd name="T72" fmla="*/ 22 w 1394"/>
                  <a:gd name="T73" fmla="*/ 268 h 727"/>
                  <a:gd name="T74" fmla="*/ 7 w 1394"/>
                  <a:gd name="T75" fmla="*/ 288 h 727"/>
                  <a:gd name="T76" fmla="*/ 9 w 1394"/>
                  <a:gd name="T77" fmla="*/ 345 h 727"/>
                  <a:gd name="T78" fmla="*/ 11 w 1394"/>
                  <a:gd name="T79" fmla="*/ 361 h 727"/>
                  <a:gd name="T80" fmla="*/ 7 w 1394"/>
                  <a:gd name="T81" fmla="*/ 390 h 727"/>
                  <a:gd name="T82" fmla="*/ 2 w 1394"/>
                  <a:gd name="T83" fmla="*/ 418 h 727"/>
                  <a:gd name="T84" fmla="*/ 9 w 1394"/>
                  <a:gd name="T85" fmla="*/ 445 h 727"/>
                  <a:gd name="T86" fmla="*/ 15 w 1394"/>
                  <a:gd name="T87" fmla="*/ 466 h 727"/>
                  <a:gd name="T88" fmla="*/ 26 w 1394"/>
                  <a:gd name="T89" fmla="*/ 468 h 727"/>
                  <a:gd name="T90" fmla="*/ 41 w 1394"/>
                  <a:gd name="T91" fmla="*/ 478 h 727"/>
                  <a:gd name="T92" fmla="*/ 60 w 1394"/>
                  <a:gd name="T93" fmla="*/ 484 h 727"/>
                  <a:gd name="T94" fmla="*/ 58 w 1394"/>
                  <a:gd name="T95" fmla="*/ 501 h 727"/>
                  <a:gd name="T96" fmla="*/ 156 w 1394"/>
                  <a:gd name="T97" fmla="*/ 566 h 727"/>
                  <a:gd name="T98" fmla="*/ 450 w 1394"/>
                  <a:gd name="T99" fmla="*/ 652 h 727"/>
                  <a:gd name="T100" fmla="*/ 557 w 1394"/>
                  <a:gd name="T101" fmla="*/ 675 h 727"/>
                  <a:gd name="T102" fmla="*/ 797 w 1394"/>
                  <a:gd name="T103" fmla="*/ 712 h 727"/>
                  <a:gd name="T104" fmla="*/ 972 w 1394"/>
                  <a:gd name="T105" fmla="*/ 725 h 727"/>
                  <a:gd name="T106" fmla="*/ 1032 w 1394"/>
                  <a:gd name="T107" fmla="*/ 675 h 727"/>
                  <a:gd name="T108" fmla="*/ 1109 w 1394"/>
                  <a:gd name="T109" fmla="*/ 601 h 727"/>
                  <a:gd name="T110" fmla="*/ 1206 w 1394"/>
                  <a:gd name="T111" fmla="*/ 530 h 727"/>
                  <a:gd name="T112" fmla="*/ 1240 w 1394"/>
                  <a:gd name="T113" fmla="*/ 484 h 727"/>
                  <a:gd name="T114" fmla="*/ 1178 w 1394"/>
                  <a:gd name="T115" fmla="*/ 434 h 727"/>
                  <a:gd name="T116" fmla="*/ 1300 w 1394"/>
                  <a:gd name="T117" fmla="*/ 421 h 727"/>
                  <a:gd name="T118" fmla="*/ 1394 w 1394"/>
                  <a:gd name="T119" fmla="*/ 340 h 727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394"/>
                  <a:gd name="T181" fmla="*/ 0 h 727"/>
                  <a:gd name="T182" fmla="*/ 1394 w 1394"/>
                  <a:gd name="T183" fmla="*/ 727 h 727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394" h="727">
                    <a:moveTo>
                      <a:pt x="1364" y="317"/>
                    </a:moveTo>
                    <a:lnTo>
                      <a:pt x="1366" y="302"/>
                    </a:lnTo>
                    <a:lnTo>
                      <a:pt x="1385" y="296"/>
                    </a:lnTo>
                    <a:lnTo>
                      <a:pt x="1385" y="281"/>
                    </a:lnTo>
                    <a:lnTo>
                      <a:pt x="1377" y="276"/>
                    </a:lnTo>
                    <a:lnTo>
                      <a:pt x="1373" y="257"/>
                    </a:lnTo>
                    <a:lnTo>
                      <a:pt x="1338" y="250"/>
                    </a:lnTo>
                    <a:lnTo>
                      <a:pt x="1347" y="242"/>
                    </a:lnTo>
                    <a:lnTo>
                      <a:pt x="1293" y="232"/>
                    </a:lnTo>
                    <a:lnTo>
                      <a:pt x="1276" y="241"/>
                    </a:lnTo>
                    <a:lnTo>
                      <a:pt x="1280" y="273"/>
                    </a:lnTo>
                    <a:lnTo>
                      <a:pt x="1298" y="283"/>
                    </a:lnTo>
                    <a:lnTo>
                      <a:pt x="1285" y="291"/>
                    </a:lnTo>
                    <a:lnTo>
                      <a:pt x="1278" y="322"/>
                    </a:lnTo>
                    <a:lnTo>
                      <a:pt x="1257" y="336"/>
                    </a:lnTo>
                    <a:lnTo>
                      <a:pt x="1263" y="356"/>
                    </a:lnTo>
                    <a:lnTo>
                      <a:pt x="1240" y="366"/>
                    </a:lnTo>
                    <a:lnTo>
                      <a:pt x="1227" y="346"/>
                    </a:lnTo>
                    <a:lnTo>
                      <a:pt x="1210" y="323"/>
                    </a:lnTo>
                    <a:lnTo>
                      <a:pt x="1218" y="314"/>
                    </a:lnTo>
                    <a:lnTo>
                      <a:pt x="1203" y="281"/>
                    </a:lnTo>
                    <a:lnTo>
                      <a:pt x="1178" y="267"/>
                    </a:lnTo>
                    <a:lnTo>
                      <a:pt x="1176" y="273"/>
                    </a:lnTo>
                    <a:lnTo>
                      <a:pt x="1173" y="286"/>
                    </a:lnTo>
                    <a:lnTo>
                      <a:pt x="1169" y="302"/>
                    </a:lnTo>
                    <a:lnTo>
                      <a:pt x="1165" y="312"/>
                    </a:lnTo>
                    <a:lnTo>
                      <a:pt x="1158" y="306"/>
                    </a:lnTo>
                    <a:lnTo>
                      <a:pt x="1152" y="286"/>
                    </a:lnTo>
                    <a:lnTo>
                      <a:pt x="1146" y="265"/>
                    </a:lnTo>
                    <a:lnTo>
                      <a:pt x="1143" y="255"/>
                    </a:lnTo>
                    <a:lnTo>
                      <a:pt x="1126" y="250"/>
                    </a:lnTo>
                    <a:lnTo>
                      <a:pt x="1124" y="245"/>
                    </a:lnTo>
                    <a:lnTo>
                      <a:pt x="1122" y="232"/>
                    </a:lnTo>
                    <a:lnTo>
                      <a:pt x="1124" y="221"/>
                    </a:lnTo>
                    <a:lnTo>
                      <a:pt x="1137" y="216"/>
                    </a:lnTo>
                    <a:lnTo>
                      <a:pt x="1141" y="213"/>
                    </a:lnTo>
                    <a:lnTo>
                      <a:pt x="1139" y="203"/>
                    </a:lnTo>
                    <a:lnTo>
                      <a:pt x="1128" y="190"/>
                    </a:lnTo>
                    <a:lnTo>
                      <a:pt x="1116" y="174"/>
                    </a:lnTo>
                    <a:lnTo>
                      <a:pt x="1101" y="158"/>
                    </a:lnTo>
                    <a:lnTo>
                      <a:pt x="1088" y="143"/>
                    </a:lnTo>
                    <a:lnTo>
                      <a:pt x="1077" y="132"/>
                    </a:lnTo>
                    <a:lnTo>
                      <a:pt x="1073" y="128"/>
                    </a:lnTo>
                    <a:lnTo>
                      <a:pt x="1066" y="130"/>
                    </a:lnTo>
                    <a:lnTo>
                      <a:pt x="1054" y="133"/>
                    </a:lnTo>
                    <a:lnTo>
                      <a:pt x="1041" y="138"/>
                    </a:lnTo>
                    <a:lnTo>
                      <a:pt x="1039" y="145"/>
                    </a:lnTo>
                    <a:lnTo>
                      <a:pt x="1036" y="153"/>
                    </a:lnTo>
                    <a:lnTo>
                      <a:pt x="1030" y="164"/>
                    </a:lnTo>
                    <a:lnTo>
                      <a:pt x="1021" y="177"/>
                    </a:lnTo>
                    <a:lnTo>
                      <a:pt x="1024" y="189"/>
                    </a:lnTo>
                    <a:lnTo>
                      <a:pt x="1026" y="198"/>
                    </a:lnTo>
                    <a:lnTo>
                      <a:pt x="1024" y="205"/>
                    </a:lnTo>
                    <a:lnTo>
                      <a:pt x="1019" y="210"/>
                    </a:lnTo>
                    <a:lnTo>
                      <a:pt x="1017" y="211"/>
                    </a:lnTo>
                    <a:lnTo>
                      <a:pt x="1019" y="216"/>
                    </a:lnTo>
                    <a:lnTo>
                      <a:pt x="1028" y="229"/>
                    </a:lnTo>
                    <a:lnTo>
                      <a:pt x="1043" y="239"/>
                    </a:lnTo>
                    <a:lnTo>
                      <a:pt x="1062" y="242"/>
                    </a:lnTo>
                    <a:lnTo>
                      <a:pt x="1075" y="242"/>
                    </a:lnTo>
                    <a:lnTo>
                      <a:pt x="1077" y="247"/>
                    </a:lnTo>
                    <a:lnTo>
                      <a:pt x="1075" y="252"/>
                    </a:lnTo>
                    <a:lnTo>
                      <a:pt x="1073" y="255"/>
                    </a:lnTo>
                    <a:lnTo>
                      <a:pt x="1086" y="255"/>
                    </a:lnTo>
                    <a:lnTo>
                      <a:pt x="1077" y="265"/>
                    </a:lnTo>
                    <a:lnTo>
                      <a:pt x="1062" y="260"/>
                    </a:lnTo>
                    <a:lnTo>
                      <a:pt x="1051" y="286"/>
                    </a:lnTo>
                    <a:lnTo>
                      <a:pt x="1058" y="284"/>
                    </a:lnTo>
                    <a:lnTo>
                      <a:pt x="1069" y="284"/>
                    </a:lnTo>
                    <a:lnTo>
                      <a:pt x="1075" y="286"/>
                    </a:lnTo>
                    <a:lnTo>
                      <a:pt x="1071" y="297"/>
                    </a:lnTo>
                    <a:lnTo>
                      <a:pt x="1060" y="307"/>
                    </a:lnTo>
                    <a:lnTo>
                      <a:pt x="1056" y="307"/>
                    </a:lnTo>
                    <a:lnTo>
                      <a:pt x="1056" y="304"/>
                    </a:lnTo>
                    <a:lnTo>
                      <a:pt x="1056" y="302"/>
                    </a:lnTo>
                    <a:lnTo>
                      <a:pt x="1032" y="322"/>
                    </a:lnTo>
                    <a:lnTo>
                      <a:pt x="1013" y="338"/>
                    </a:lnTo>
                    <a:lnTo>
                      <a:pt x="1026" y="361"/>
                    </a:lnTo>
                    <a:lnTo>
                      <a:pt x="1024" y="362"/>
                    </a:lnTo>
                    <a:lnTo>
                      <a:pt x="1021" y="367"/>
                    </a:lnTo>
                    <a:lnTo>
                      <a:pt x="1015" y="374"/>
                    </a:lnTo>
                    <a:lnTo>
                      <a:pt x="1009" y="375"/>
                    </a:lnTo>
                    <a:lnTo>
                      <a:pt x="1004" y="374"/>
                    </a:lnTo>
                    <a:lnTo>
                      <a:pt x="1004" y="371"/>
                    </a:lnTo>
                    <a:lnTo>
                      <a:pt x="1009" y="369"/>
                    </a:lnTo>
                    <a:lnTo>
                      <a:pt x="1011" y="367"/>
                    </a:lnTo>
                    <a:lnTo>
                      <a:pt x="998" y="349"/>
                    </a:lnTo>
                    <a:lnTo>
                      <a:pt x="989" y="328"/>
                    </a:lnTo>
                    <a:lnTo>
                      <a:pt x="1004" y="312"/>
                    </a:lnTo>
                    <a:lnTo>
                      <a:pt x="972" y="307"/>
                    </a:lnTo>
                    <a:lnTo>
                      <a:pt x="951" y="306"/>
                    </a:lnTo>
                    <a:lnTo>
                      <a:pt x="955" y="328"/>
                    </a:lnTo>
                    <a:lnTo>
                      <a:pt x="906" y="322"/>
                    </a:lnTo>
                    <a:lnTo>
                      <a:pt x="850" y="323"/>
                    </a:lnTo>
                    <a:lnTo>
                      <a:pt x="824" y="307"/>
                    </a:lnTo>
                    <a:lnTo>
                      <a:pt x="820" y="306"/>
                    </a:lnTo>
                    <a:lnTo>
                      <a:pt x="809" y="302"/>
                    </a:lnTo>
                    <a:lnTo>
                      <a:pt x="799" y="297"/>
                    </a:lnTo>
                    <a:lnTo>
                      <a:pt x="797" y="291"/>
                    </a:lnTo>
                    <a:lnTo>
                      <a:pt x="794" y="284"/>
                    </a:lnTo>
                    <a:lnTo>
                      <a:pt x="786" y="281"/>
                    </a:lnTo>
                    <a:lnTo>
                      <a:pt x="777" y="278"/>
                    </a:lnTo>
                    <a:lnTo>
                      <a:pt x="773" y="278"/>
                    </a:lnTo>
                    <a:lnTo>
                      <a:pt x="717" y="286"/>
                    </a:lnTo>
                    <a:lnTo>
                      <a:pt x="707" y="310"/>
                    </a:lnTo>
                    <a:lnTo>
                      <a:pt x="700" y="332"/>
                    </a:lnTo>
                    <a:lnTo>
                      <a:pt x="698" y="328"/>
                    </a:lnTo>
                    <a:lnTo>
                      <a:pt x="696" y="319"/>
                    </a:lnTo>
                    <a:lnTo>
                      <a:pt x="690" y="309"/>
                    </a:lnTo>
                    <a:lnTo>
                      <a:pt x="683" y="301"/>
                    </a:lnTo>
                    <a:lnTo>
                      <a:pt x="679" y="294"/>
                    </a:lnTo>
                    <a:lnTo>
                      <a:pt x="679" y="288"/>
                    </a:lnTo>
                    <a:lnTo>
                      <a:pt x="683" y="283"/>
                    </a:lnTo>
                    <a:lnTo>
                      <a:pt x="687" y="280"/>
                    </a:lnTo>
                    <a:lnTo>
                      <a:pt x="685" y="280"/>
                    </a:lnTo>
                    <a:lnTo>
                      <a:pt x="681" y="280"/>
                    </a:lnTo>
                    <a:lnTo>
                      <a:pt x="675" y="276"/>
                    </a:lnTo>
                    <a:lnTo>
                      <a:pt x="664" y="270"/>
                    </a:lnTo>
                    <a:lnTo>
                      <a:pt x="657" y="265"/>
                    </a:lnTo>
                    <a:lnTo>
                      <a:pt x="651" y="263"/>
                    </a:lnTo>
                    <a:lnTo>
                      <a:pt x="645" y="265"/>
                    </a:lnTo>
                    <a:lnTo>
                      <a:pt x="638" y="268"/>
                    </a:lnTo>
                    <a:lnTo>
                      <a:pt x="630" y="270"/>
                    </a:lnTo>
                    <a:lnTo>
                      <a:pt x="619" y="271"/>
                    </a:lnTo>
                    <a:lnTo>
                      <a:pt x="604" y="271"/>
                    </a:lnTo>
                    <a:lnTo>
                      <a:pt x="587" y="267"/>
                    </a:lnTo>
                    <a:lnTo>
                      <a:pt x="555" y="255"/>
                    </a:lnTo>
                    <a:lnTo>
                      <a:pt x="538" y="247"/>
                    </a:lnTo>
                    <a:lnTo>
                      <a:pt x="531" y="241"/>
                    </a:lnTo>
                    <a:lnTo>
                      <a:pt x="533" y="236"/>
                    </a:lnTo>
                    <a:lnTo>
                      <a:pt x="544" y="232"/>
                    </a:lnTo>
                    <a:lnTo>
                      <a:pt x="555" y="232"/>
                    </a:lnTo>
                    <a:lnTo>
                      <a:pt x="565" y="234"/>
                    </a:lnTo>
                    <a:lnTo>
                      <a:pt x="570" y="236"/>
                    </a:lnTo>
                    <a:lnTo>
                      <a:pt x="572" y="206"/>
                    </a:lnTo>
                    <a:lnTo>
                      <a:pt x="550" y="192"/>
                    </a:lnTo>
                    <a:lnTo>
                      <a:pt x="531" y="190"/>
                    </a:lnTo>
                    <a:lnTo>
                      <a:pt x="456" y="125"/>
                    </a:lnTo>
                    <a:lnTo>
                      <a:pt x="439" y="94"/>
                    </a:lnTo>
                    <a:lnTo>
                      <a:pt x="411" y="99"/>
                    </a:lnTo>
                    <a:lnTo>
                      <a:pt x="405" y="101"/>
                    </a:lnTo>
                    <a:lnTo>
                      <a:pt x="392" y="106"/>
                    </a:lnTo>
                    <a:lnTo>
                      <a:pt x="377" y="107"/>
                    </a:lnTo>
                    <a:lnTo>
                      <a:pt x="371" y="104"/>
                    </a:lnTo>
                    <a:lnTo>
                      <a:pt x="373" y="96"/>
                    </a:lnTo>
                    <a:lnTo>
                      <a:pt x="383" y="88"/>
                    </a:lnTo>
                    <a:lnTo>
                      <a:pt x="392" y="81"/>
                    </a:lnTo>
                    <a:lnTo>
                      <a:pt x="396" y="80"/>
                    </a:lnTo>
                    <a:lnTo>
                      <a:pt x="386" y="67"/>
                    </a:lnTo>
                    <a:lnTo>
                      <a:pt x="345" y="89"/>
                    </a:lnTo>
                    <a:lnTo>
                      <a:pt x="343" y="42"/>
                    </a:lnTo>
                    <a:lnTo>
                      <a:pt x="343" y="41"/>
                    </a:lnTo>
                    <a:lnTo>
                      <a:pt x="345" y="36"/>
                    </a:lnTo>
                    <a:lnTo>
                      <a:pt x="345" y="29"/>
                    </a:lnTo>
                    <a:lnTo>
                      <a:pt x="343" y="18"/>
                    </a:lnTo>
                    <a:lnTo>
                      <a:pt x="336" y="15"/>
                    </a:lnTo>
                    <a:lnTo>
                      <a:pt x="330" y="21"/>
                    </a:lnTo>
                    <a:lnTo>
                      <a:pt x="326" y="32"/>
                    </a:lnTo>
                    <a:lnTo>
                      <a:pt x="323" y="37"/>
                    </a:lnTo>
                    <a:lnTo>
                      <a:pt x="257" y="32"/>
                    </a:lnTo>
                    <a:lnTo>
                      <a:pt x="296" y="23"/>
                    </a:lnTo>
                    <a:lnTo>
                      <a:pt x="291" y="19"/>
                    </a:lnTo>
                    <a:lnTo>
                      <a:pt x="278" y="13"/>
                    </a:lnTo>
                    <a:lnTo>
                      <a:pt x="266" y="6"/>
                    </a:lnTo>
                    <a:lnTo>
                      <a:pt x="255" y="6"/>
                    </a:lnTo>
                    <a:lnTo>
                      <a:pt x="244" y="10"/>
                    </a:lnTo>
                    <a:lnTo>
                      <a:pt x="234" y="11"/>
                    </a:lnTo>
                    <a:lnTo>
                      <a:pt x="227" y="13"/>
                    </a:lnTo>
                    <a:lnTo>
                      <a:pt x="223" y="13"/>
                    </a:lnTo>
                    <a:lnTo>
                      <a:pt x="197" y="8"/>
                    </a:lnTo>
                    <a:lnTo>
                      <a:pt x="159" y="13"/>
                    </a:lnTo>
                    <a:lnTo>
                      <a:pt x="154" y="11"/>
                    </a:lnTo>
                    <a:lnTo>
                      <a:pt x="141" y="10"/>
                    </a:lnTo>
                    <a:lnTo>
                      <a:pt x="131" y="5"/>
                    </a:lnTo>
                    <a:lnTo>
                      <a:pt x="124" y="2"/>
                    </a:lnTo>
                    <a:lnTo>
                      <a:pt x="122" y="0"/>
                    </a:lnTo>
                    <a:lnTo>
                      <a:pt x="116" y="0"/>
                    </a:lnTo>
                    <a:lnTo>
                      <a:pt x="109" y="2"/>
                    </a:lnTo>
                    <a:lnTo>
                      <a:pt x="107" y="3"/>
                    </a:lnTo>
                    <a:lnTo>
                      <a:pt x="43" y="57"/>
                    </a:lnTo>
                    <a:lnTo>
                      <a:pt x="41" y="60"/>
                    </a:lnTo>
                    <a:lnTo>
                      <a:pt x="34" y="68"/>
                    </a:lnTo>
                    <a:lnTo>
                      <a:pt x="26" y="76"/>
                    </a:lnTo>
                    <a:lnTo>
                      <a:pt x="17" y="81"/>
                    </a:lnTo>
                    <a:lnTo>
                      <a:pt x="19" y="81"/>
                    </a:lnTo>
                    <a:lnTo>
                      <a:pt x="24" y="85"/>
                    </a:lnTo>
                    <a:lnTo>
                      <a:pt x="28" y="86"/>
                    </a:lnTo>
                    <a:lnTo>
                      <a:pt x="30" y="88"/>
                    </a:lnTo>
                    <a:lnTo>
                      <a:pt x="34" y="91"/>
                    </a:lnTo>
                    <a:lnTo>
                      <a:pt x="62" y="109"/>
                    </a:lnTo>
                    <a:lnTo>
                      <a:pt x="64" y="111"/>
                    </a:lnTo>
                    <a:lnTo>
                      <a:pt x="69" y="115"/>
                    </a:lnTo>
                    <a:lnTo>
                      <a:pt x="71" y="122"/>
                    </a:lnTo>
                    <a:lnTo>
                      <a:pt x="69" y="125"/>
                    </a:lnTo>
                    <a:lnTo>
                      <a:pt x="67" y="128"/>
                    </a:lnTo>
                    <a:lnTo>
                      <a:pt x="69" y="132"/>
                    </a:lnTo>
                    <a:lnTo>
                      <a:pt x="69" y="137"/>
                    </a:lnTo>
                    <a:lnTo>
                      <a:pt x="69" y="140"/>
                    </a:lnTo>
                    <a:lnTo>
                      <a:pt x="67" y="145"/>
                    </a:lnTo>
                    <a:lnTo>
                      <a:pt x="62" y="150"/>
                    </a:lnTo>
                    <a:lnTo>
                      <a:pt x="60" y="154"/>
                    </a:lnTo>
                    <a:lnTo>
                      <a:pt x="60" y="158"/>
                    </a:lnTo>
                    <a:lnTo>
                      <a:pt x="60" y="163"/>
                    </a:lnTo>
                    <a:lnTo>
                      <a:pt x="58" y="169"/>
                    </a:lnTo>
                    <a:lnTo>
                      <a:pt x="54" y="176"/>
                    </a:lnTo>
                    <a:lnTo>
                      <a:pt x="49" y="179"/>
                    </a:lnTo>
                    <a:lnTo>
                      <a:pt x="45" y="184"/>
                    </a:lnTo>
                    <a:lnTo>
                      <a:pt x="41" y="192"/>
                    </a:lnTo>
                    <a:lnTo>
                      <a:pt x="39" y="200"/>
                    </a:lnTo>
                    <a:lnTo>
                      <a:pt x="37" y="203"/>
                    </a:lnTo>
                    <a:lnTo>
                      <a:pt x="58" y="226"/>
                    </a:lnTo>
                    <a:lnTo>
                      <a:pt x="58" y="228"/>
                    </a:lnTo>
                    <a:lnTo>
                      <a:pt x="58" y="234"/>
                    </a:lnTo>
                    <a:lnTo>
                      <a:pt x="54" y="241"/>
                    </a:lnTo>
                    <a:lnTo>
                      <a:pt x="49" y="245"/>
                    </a:lnTo>
                    <a:lnTo>
                      <a:pt x="43" y="250"/>
                    </a:lnTo>
                    <a:lnTo>
                      <a:pt x="37" y="255"/>
                    </a:lnTo>
                    <a:lnTo>
                      <a:pt x="30" y="260"/>
                    </a:lnTo>
                    <a:lnTo>
                      <a:pt x="28" y="262"/>
                    </a:lnTo>
                    <a:lnTo>
                      <a:pt x="28" y="263"/>
                    </a:lnTo>
                    <a:lnTo>
                      <a:pt x="26" y="265"/>
                    </a:lnTo>
                    <a:lnTo>
                      <a:pt x="22" y="268"/>
                    </a:lnTo>
                    <a:lnTo>
                      <a:pt x="22" y="271"/>
                    </a:lnTo>
                    <a:lnTo>
                      <a:pt x="19" y="275"/>
                    </a:lnTo>
                    <a:lnTo>
                      <a:pt x="17" y="280"/>
                    </a:lnTo>
                    <a:lnTo>
                      <a:pt x="13" y="284"/>
                    </a:lnTo>
                    <a:lnTo>
                      <a:pt x="7" y="288"/>
                    </a:lnTo>
                    <a:lnTo>
                      <a:pt x="0" y="336"/>
                    </a:lnTo>
                    <a:lnTo>
                      <a:pt x="4" y="341"/>
                    </a:lnTo>
                    <a:lnTo>
                      <a:pt x="9" y="345"/>
                    </a:lnTo>
                    <a:lnTo>
                      <a:pt x="13" y="348"/>
                    </a:lnTo>
                    <a:lnTo>
                      <a:pt x="15" y="348"/>
                    </a:lnTo>
                    <a:lnTo>
                      <a:pt x="15" y="349"/>
                    </a:lnTo>
                    <a:lnTo>
                      <a:pt x="13" y="351"/>
                    </a:lnTo>
                    <a:lnTo>
                      <a:pt x="13" y="356"/>
                    </a:lnTo>
                    <a:lnTo>
                      <a:pt x="11" y="361"/>
                    </a:lnTo>
                    <a:lnTo>
                      <a:pt x="9" y="366"/>
                    </a:lnTo>
                    <a:lnTo>
                      <a:pt x="7" y="371"/>
                    </a:lnTo>
                    <a:lnTo>
                      <a:pt x="4" y="375"/>
                    </a:lnTo>
                    <a:lnTo>
                      <a:pt x="4" y="379"/>
                    </a:lnTo>
                    <a:lnTo>
                      <a:pt x="4" y="384"/>
                    </a:lnTo>
                    <a:lnTo>
                      <a:pt x="7" y="390"/>
                    </a:lnTo>
                    <a:lnTo>
                      <a:pt x="7" y="395"/>
                    </a:lnTo>
                    <a:lnTo>
                      <a:pt x="4" y="398"/>
                    </a:lnTo>
                    <a:lnTo>
                      <a:pt x="0" y="401"/>
                    </a:lnTo>
                    <a:lnTo>
                      <a:pt x="0" y="405"/>
                    </a:lnTo>
                    <a:lnTo>
                      <a:pt x="0" y="410"/>
                    </a:lnTo>
                    <a:lnTo>
                      <a:pt x="2" y="418"/>
                    </a:lnTo>
                    <a:lnTo>
                      <a:pt x="4" y="426"/>
                    </a:lnTo>
                    <a:lnTo>
                      <a:pt x="7" y="429"/>
                    </a:lnTo>
                    <a:lnTo>
                      <a:pt x="9" y="431"/>
                    </a:lnTo>
                    <a:lnTo>
                      <a:pt x="11" y="434"/>
                    </a:lnTo>
                    <a:lnTo>
                      <a:pt x="11" y="439"/>
                    </a:lnTo>
                    <a:lnTo>
                      <a:pt x="9" y="445"/>
                    </a:lnTo>
                    <a:lnTo>
                      <a:pt x="7" y="450"/>
                    </a:lnTo>
                    <a:lnTo>
                      <a:pt x="4" y="453"/>
                    </a:lnTo>
                    <a:lnTo>
                      <a:pt x="7" y="455"/>
                    </a:lnTo>
                    <a:lnTo>
                      <a:pt x="9" y="460"/>
                    </a:lnTo>
                    <a:lnTo>
                      <a:pt x="11" y="465"/>
                    </a:lnTo>
                    <a:lnTo>
                      <a:pt x="15" y="466"/>
                    </a:lnTo>
                    <a:lnTo>
                      <a:pt x="17" y="465"/>
                    </a:lnTo>
                    <a:lnTo>
                      <a:pt x="19" y="462"/>
                    </a:lnTo>
                    <a:lnTo>
                      <a:pt x="19" y="460"/>
                    </a:lnTo>
                    <a:lnTo>
                      <a:pt x="22" y="460"/>
                    </a:lnTo>
                    <a:lnTo>
                      <a:pt x="24" y="463"/>
                    </a:lnTo>
                    <a:lnTo>
                      <a:pt x="26" y="468"/>
                    </a:lnTo>
                    <a:lnTo>
                      <a:pt x="28" y="471"/>
                    </a:lnTo>
                    <a:lnTo>
                      <a:pt x="28" y="473"/>
                    </a:lnTo>
                    <a:lnTo>
                      <a:pt x="39" y="473"/>
                    </a:lnTo>
                    <a:lnTo>
                      <a:pt x="41" y="476"/>
                    </a:lnTo>
                    <a:lnTo>
                      <a:pt x="41" y="478"/>
                    </a:lnTo>
                    <a:lnTo>
                      <a:pt x="41" y="481"/>
                    </a:lnTo>
                    <a:lnTo>
                      <a:pt x="43" y="483"/>
                    </a:lnTo>
                    <a:lnTo>
                      <a:pt x="47" y="484"/>
                    </a:lnTo>
                    <a:lnTo>
                      <a:pt x="54" y="484"/>
                    </a:lnTo>
                    <a:lnTo>
                      <a:pt x="58" y="484"/>
                    </a:lnTo>
                    <a:lnTo>
                      <a:pt x="60" y="484"/>
                    </a:lnTo>
                    <a:lnTo>
                      <a:pt x="64" y="488"/>
                    </a:lnTo>
                    <a:lnTo>
                      <a:pt x="67" y="489"/>
                    </a:lnTo>
                    <a:lnTo>
                      <a:pt x="67" y="492"/>
                    </a:lnTo>
                    <a:lnTo>
                      <a:pt x="64" y="496"/>
                    </a:lnTo>
                    <a:lnTo>
                      <a:pt x="62" y="497"/>
                    </a:lnTo>
                    <a:lnTo>
                      <a:pt x="58" y="501"/>
                    </a:lnTo>
                    <a:lnTo>
                      <a:pt x="54" y="502"/>
                    </a:lnTo>
                    <a:lnTo>
                      <a:pt x="52" y="507"/>
                    </a:lnTo>
                    <a:lnTo>
                      <a:pt x="52" y="514"/>
                    </a:lnTo>
                    <a:lnTo>
                      <a:pt x="52" y="518"/>
                    </a:lnTo>
                    <a:lnTo>
                      <a:pt x="52" y="522"/>
                    </a:lnTo>
                    <a:lnTo>
                      <a:pt x="156" y="566"/>
                    </a:lnTo>
                    <a:lnTo>
                      <a:pt x="210" y="584"/>
                    </a:lnTo>
                    <a:lnTo>
                      <a:pt x="263" y="601"/>
                    </a:lnTo>
                    <a:lnTo>
                      <a:pt x="319" y="618"/>
                    </a:lnTo>
                    <a:lnTo>
                      <a:pt x="371" y="631"/>
                    </a:lnTo>
                    <a:lnTo>
                      <a:pt x="416" y="644"/>
                    </a:lnTo>
                    <a:lnTo>
                      <a:pt x="450" y="652"/>
                    </a:lnTo>
                    <a:lnTo>
                      <a:pt x="473" y="658"/>
                    </a:lnTo>
                    <a:lnTo>
                      <a:pt x="482" y="660"/>
                    </a:lnTo>
                    <a:lnTo>
                      <a:pt x="486" y="662"/>
                    </a:lnTo>
                    <a:lnTo>
                      <a:pt x="501" y="663"/>
                    </a:lnTo>
                    <a:lnTo>
                      <a:pt x="525" y="668"/>
                    </a:lnTo>
                    <a:lnTo>
                      <a:pt x="557" y="675"/>
                    </a:lnTo>
                    <a:lnTo>
                      <a:pt x="595" y="681"/>
                    </a:lnTo>
                    <a:lnTo>
                      <a:pt x="640" y="689"/>
                    </a:lnTo>
                    <a:lnTo>
                      <a:pt x="692" y="697"/>
                    </a:lnTo>
                    <a:lnTo>
                      <a:pt x="747" y="705"/>
                    </a:lnTo>
                    <a:lnTo>
                      <a:pt x="797" y="712"/>
                    </a:lnTo>
                    <a:lnTo>
                      <a:pt x="837" y="715"/>
                    </a:lnTo>
                    <a:lnTo>
                      <a:pt x="874" y="718"/>
                    </a:lnTo>
                    <a:lnTo>
                      <a:pt x="902" y="720"/>
                    </a:lnTo>
                    <a:lnTo>
                      <a:pt x="927" y="722"/>
                    </a:lnTo>
                    <a:lnTo>
                      <a:pt x="951" y="723"/>
                    </a:lnTo>
                    <a:lnTo>
                      <a:pt x="972" y="725"/>
                    </a:lnTo>
                    <a:lnTo>
                      <a:pt x="996" y="727"/>
                    </a:lnTo>
                    <a:lnTo>
                      <a:pt x="998" y="727"/>
                    </a:lnTo>
                    <a:lnTo>
                      <a:pt x="1002" y="723"/>
                    </a:lnTo>
                    <a:lnTo>
                      <a:pt x="1006" y="722"/>
                    </a:lnTo>
                    <a:lnTo>
                      <a:pt x="1009" y="722"/>
                    </a:lnTo>
                    <a:lnTo>
                      <a:pt x="1032" y="675"/>
                    </a:lnTo>
                    <a:lnTo>
                      <a:pt x="1039" y="657"/>
                    </a:lnTo>
                    <a:lnTo>
                      <a:pt x="1064" y="642"/>
                    </a:lnTo>
                    <a:lnTo>
                      <a:pt x="1062" y="631"/>
                    </a:lnTo>
                    <a:lnTo>
                      <a:pt x="1092" y="616"/>
                    </a:lnTo>
                    <a:lnTo>
                      <a:pt x="1096" y="606"/>
                    </a:lnTo>
                    <a:lnTo>
                      <a:pt x="1109" y="601"/>
                    </a:lnTo>
                    <a:lnTo>
                      <a:pt x="1103" y="593"/>
                    </a:lnTo>
                    <a:lnTo>
                      <a:pt x="1137" y="584"/>
                    </a:lnTo>
                    <a:lnTo>
                      <a:pt x="1150" y="553"/>
                    </a:lnTo>
                    <a:lnTo>
                      <a:pt x="1171" y="525"/>
                    </a:lnTo>
                    <a:lnTo>
                      <a:pt x="1186" y="533"/>
                    </a:lnTo>
                    <a:lnTo>
                      <a:pt x="1206" y="530"/>
                    </a:lnTo>
                    <a:lnTo>
                      <a:pt x="1225" y="520"/>
                    </a:lnTo>
                    <a:lnTo>
                      <a:pt x="1225" y="515"/>
                    </a:lnTo>
                    <a:lnTo>
                      <a:pt x="1227" y="504"/>
                    </a:lnTo>
                    <a:lnTo>
                      <a:pt x="1231" y="492"/>
                    </a:lnTo>
                    <a:lnTo>
                      <a:pt x="1238" y="488"/>
                    </a:lnTo>
                    <a:lnTo>
                      <a:pt x="1240" y="484"/>
                    </a:lnTo>
                    <a:lnTo>
                      <a:pt x="1238" y="478"/>
                    </a:lnTo>
                    <a:lnTo>
                      <a:pt x="1233" y="471"/>
                    </a:lnTo>
                    <a:lnTo>
                      <a:pt x="1231" y="468"/>
                    </a:lnTo>
                    <a:lnTo>
                      <a:pt x="1193" y="466"/>
                    </a:lnTo>
                    <a:lnTo>
                      <a:pt x="1158" y="439"/>
                    </a:lnTo>
                    <a:lnTo>
                      <a:pt x="1178" y="434"/>
                    </a:lnTo>
                    <a:lnTo>
                      <a:pt x="1231" y="468"/>
                    </a:lnTo>
                    <a:lnTo>
                      <a:pt x="1257" y="463"/>
                    </a:lnTo>
                    <a:lnTo>
                      <a:pt x="1280" y="421"/>
                    </a:lnTo>
                    <a:lnTo>
                      <a:pt x="1257" y="408"/>
                    </a:lnTo>
                    <a:lnTo>
                      <a:pt x="1291" y="401"/>
                    </a:lnTo>
                    <a:lnTo>
                      <a:pt x="1300" y="421"/>
                    </a:lnTo>
                    <a:lnTo>
                      <a:pt x="1338" y="411"/>
                    </a:lnTo>
                    <a:lnTo>
                      <a:pt x="1306" y="385"/>
                    </a:lnTo>
                    <a:lnTo>
                      <a:pt x="1330" y="380"/>
                    </a:lnTo>
                    <a:lnTo>
                      <a:pt x="1340" y="401"/>
                    </a:lnTo>
                    <a:lnTo>
                      <a:pt x="1383" y="390"/>
                    </a:lnTo>
                    <a:lnTo>
                      <a:pt x="1394" y="340"/>
                    </a:lnTo>
                    <a:lnTo>
                      <a:pt x="1364" y="3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" name="Freeform 24"/>
              <p:cNvSpPr>
                <a:spLocks/>
              </p:cNvSpPr>
              <p:nvPr/>
            </p:nvSpPr>
            <p:spPr bwMode="auto">
              <a:xfrm>
                <a:off x="1950" y="3473"/>
                <a:ext cx="72" cy="16"/>
              </a:xfrm>
              <a:custGeom>
                <a:avLst/>
                <a:gdLst>
                  <a:gd name="T0" fmla="*/ 72 w 72"/>
                  <a:gd name="T1" fmla="*/ 0 h 16"/>
                  <a:gd name="T2" fmla="*/ 0 w 72"/>
                  <a:gd name="T3" fmla="*/ 2 h 16"/>
                  <a:gd name="T4" fmla="*/ 2 w 72"/>
                  <a:gd name="T5" fmla="*/ 16 h 16"/>
                  <a:gd name="T6" fmla="*/ 68 w 72"/>
                  <a:gd name="T7" fmla="*/ 13 h 16"/>
                  <a:gd name="T8" fmla="*/ 72 w 72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"/>
                  <a:gd name="T16" fmla="*/ 0 h 16"/>
                  <a:gd name="T17" fmla="*/ 72 w 72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" h="16">
                    <a:moveTo>
                      <a:pt x="72" y="0"/>
                    </a:moveTo>
                    <a:lnTo>
                      <a:pt x="0" y="2"/>
                    </a:lnTo>
                    <a:lnTo>
                      <a:pt x="2" y="16"/>
                    </a:lnTo>
                    <a:lnTo>
                      <a:pt x="68" y="13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2" name="Freeform 25"/>
              <p:cNvSpPr>
                <a:spLocks/>
              </p:cNvSpPr>
              <p:nvPr/>
            </p:nvSpPr>
            <p:spPr bwMode="auto">
              <a:xfrm>
                <a:off x="2174" y="3450"/>
                <a:ext cx="101" cy="72"/>
              </a:xfrm>
              <a:custGeom>
                <a:avLst/>
                <a:gdLst>
                  <a:gd name="T0" fmla="*/ 50 w 101"/>
                  <a:gd name="T1" fmla="*/ 0 h 72"/>
                  <a:gd name="T2" fmla="*/ 45 w 101"/>
                  <a:gd name="T3" fmla="*/ 5 h 72"/>
                  <a:gd name="T4" fmla="*/ 33 w 101"/>
                  <a:gd name="T5" fmla="*/ 18 h 72"/>
                  <a:gd name="T6" fmla="*/ 18 w 101"/>
                  <a:gd name="T7" fmla="*/ 31 h 72"/>
                  <a:gd name="T8" fmla="*/ 3 w 101"/>
                  <a:gd name="T9" fmla="*/ 39 h 72"/>
                  <a:gd name="T10" fmla="*/ 0 w 101"/>
                  <a:gd name="T11" fmla="*/ 43 h 72"/>
                  <a:gd name="T12" fmla="*/ 13 w 101"/>
                  <a:gd name="T13" fmla="*/ 49 h 72"/>
                  <a:gd name="T14" fmla="*/ 28 w 101"/>
                  <a:gd name="T15" fmla="*/ 56 h 72"/>
                  <a:gd name="T16" fmla="*/ 37 w 101"/>
                  <a:gd name="T17" fmla="*/ 61 h 72"/>
                  <a:gd name="T18" fmla="*/ 45 w 101"/>
                  <a:gd name="T19" fmla="*/ 64 h 72"/>
                  <a:gd name="T20" fmla="*/ 60 w 101"/>
                  <a:gd name="T21" fmla="*/ 69 h 72"/>
                  <a:gd name="T22" fmla="*/ 75 w 101"/>
                  <a:gd name="T23" fmla="*/ 70 h 72"/>
                  <a:gd name="T24" fmla="*/ 82 w 101"/>
                  <a:gd name="T25" fmla="*/ 72 h 72"/>
                  <a:gd name="T26" fmla="*/ 101 w 101"/>
                  <a:gd name="T27" fmla="*/ 56 h 72"/>
                  <a:gd name="T28" fmla="*/ 97 w 101"/>
                  <a:gd name="T29" fmla="*/ 52 h 72"/>
                  <a:gd name="T30" fmla="*/ 86 w 101"/>
                  <a:gd name="T31" fmla="*/ 43 h 72"/>
                  <a:gd name="T32" fmla="*/ 75 w 101"/>
                  <a:gd name="T33" fmla="*/ 33 h 72"/>
                  <a:gd name="T34" fmla="*/ 67 w 101"/>
                  <a:gd name="T35" fmla="*/ 26 h 72"/>
                  <a:gd name="T36" fmla="*/ 63 w 101"/>
                  <a:gd name="T37" fmla="*/ 20 h 72"/>
                  <a:gd name="T38" fmla="*/ 60 w 101"/>
                  <a:gd name="T39" fmla="*/ 10 h 72"/>
                  <a:gd name="T40" fmla="*/ 56 w 101"/>
                  <a:gd name="T41" fmla="*/ 2 h 72"/>
                  <a:gd name="T42" fmla="*/ 50 w 101"/>
                  <a:gd name="T43" fmla="*/ 0 h 7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01"/>
                  <a:gd name="T67" fmla="*/ 0 h 72"/>
                  <a:gd name="T68" fmla="*/ 101 w 101"/>
                  <a:gd name="T69" fmla="*/ 72 h 7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01" h="72">
                    <a:moveTo>
                      <a:pt x="50" y="0"/>
                    </a:moveTo>
                    <a:lnTo>
                      <a:pt x="45" y="5"/>
                    </a:lnTo>
                    <a:lnTo>
                      <a:pt x="33" y="18"/>
                    </a:lnTo>
                    <a:lnTo>
                      <a:pt x="18" y="31"/>
                    </a:lnTo>
                    <a:lnTo>
                      <a:pt x="3" y="39"/>
                    </a:lnTo>
                    <a:lnTo>
                      <a:pt x="0" y="43"/>
                    </a:lnTo>
                    <a:lnTo>
                      <a:pt x="13" y="49"/>
                    </a:lnTo>
                    <a:lnTo>
                      <a:pt x="28" y="56"/>
                    </a:lnTo>
                    <a:lnTo>
                      <a:pt x="37" y="61"/>
                    </a:lnTo>
                    <a:lnTo>
                      <a:pt x="45" y="64"/>
                    </a:lnTo>
                    <a:lnTo>
                      <a:pt x="60" y="69"/>
                    </a:lnTo>
                    <a:lnTo>
                      <a:pt x="75" y="70"/>
                    </a:lnTo>
                    <a:lnTo>
                      <a:pt x="82" y="72"/>
                    </a:lnTo>
                    <a:lnTo>
                      <a:pt x="101" y="56"/>
                    </a:lnTo>
                    <a:lnTo>
                      <a:pt x="97" y="52"/>
                    </a:lnTo>
                    <a:lnTo>
                      <a:pt x="86" y="43"/>
                    </a:lnTo>
                    <a:lnTo>
                      <a:pt x="75" y="33"/>
                    </a:lnTo>
                    <a:lnTo>
                      <a:pt x="67" y="26"/>
                    </a:lnTo>
                    <a:lnTo>
                      <a:pt x="63" y="20"/>
                    </a:lnTo>
                    <a:lnTo>
                      <a:pt x="60" y="10"/>
                    </a:lnTo>
                    <a:lnTo>
                      <a:pt x="56" y="2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" name="Freeform 26"/>
              <p:cNvSpPr>
                <a:spLocks/>
              </p:cNvSpPr>
              <p:nvPr/>
            </p:nvSpPr>
            <p:spPr bwMode="auto">
              <a:xfrm>
                <a:off x="1785" y="3211"/>
                <a:ext cx="368" cy="274"/>
              </a:xfrm>
              <a:custGeom>
                <a:avLst/>
                <a:gdLst>
                  <a:gd name="T0" fmla="*/ 338 w 368"/>
                  <a:gd name="T1" fmla="*/ 231 h 274"/>
                  <a:gd name="T2" fmla="*/ 362 w 368"/>
                  <a:gd name="T3" fmla="*/ 239 h 274"/>
                  <a:gd name="T4" fmla="*/ 355 w 368"/>
                  <a:gd name="T5" fmla="*/ 207 h 274"/>
                  <a:gd name="T6" fmla="*/ 308 w 368"/>
                  <a:gd name="T7" fmla="*/ 165 h 274"/>
                  <a:gd name="T8" fmla="*/ 315 w 368"/>
                  <a:gd name="T9" fmla="*/ 108 h 274"/>
                  <a:gd name="T10" fmla="*/ 291 w 368"/>
                  <a:gd name="T11" fmla="*/ 38 h 274"/>
                  <a:gd name="T12" fmla="*/ 272 w 368"/>
                  <a:gd name="T13" fmla="*/ 31 h 274"/>
                  <a:gd name="T14" fmla="*/ 265 w 368"/>
                  <a:gd name="T15" fmla="*/ 100 h 274"/>
                  <a:gd name="T16" fmla="*/ 244 w 368"/>
                  <a:gd name="T17" fmla="*/ 114 h 274"/>
                  <a:gd name="T18" fmla="*/ 252 w 368"/>
                  <a:gd name="T19" fmla="*/ 61 h 274"/>
                  <a:gd name="T20" fmla="*/ 220 w 368"/>
                  <a:gd name="T21" fmla="*/ 59 h 274"/>
                  <a:gd name="T22" fmla="*/ 188 w 368"/>
                  <a:gd name="T23" fmla="*/ 56 h 274"/>
                  <a:gd name="T24" fmla="*/ 195 w 368"/>
                  <a:gd name="T25" fmla="*/ 35 h 274"/>
                  <a:gd name="T26" fmla="*/ 165 w 368"/>
                  <a:gd name="T27" fmla="*/ 22 h 274"/>
                  <a:gd name="T28" fmla="*/ 143 w 368"/>
                  <a:gd name="T29" fmla="*/ 0 h 274"/>
                  <a:gd name="T30" fmla="*/ 118 w 368"/>
                  <a:gd name="T31" fmla="*/ 5 h 274"/>
                  <a:gd name="T32" fmla="*/ 75 w 368"/>
                  <a:gd name="T33" fmla="*/ 13 h 274"/>
                  <a:gd name="T34" fmla="*/ 53 w 368"/>
                  <a:gd name="T35" fmla="*/ 25 h 274"/>
                  <a:gd name="T36" fmla="*/ 53 w 368"/>
                  <a:gd name="T37" fmla="*/ 31 h 274"/>
                  <a:gd name="T38" fmla="*/ 28 w 368"/>
                  <a:gd name="T39" fmla="*/ 44 h 274"/>
                  <a:gd name="T40" fmla="*/ 45 w 368"/>
                  <a:gd name="T41" fmla="*/ 69 h 274"/>
                  <a:gd name="T42" fmla="*/ 79 w 368"/>
                  <a:gd name="T43" fmla="*/ 85 h 274"/>
                  <a:gd name="T44" fmla="*/ 32 w 368"/>
                  <a:gd name="T45" fmla="*/ 82 h 274"/>
                  <a:gd name="T46" fmla="*/ 15 w 368"/>
                  <a:gd name="T47" fmla="*/ 105 h 274"/>
                  <a:gd name="T48" fmla="*/ 26 w 368"/>
                  <a:gd name="T49" fmla="*/ 113 h 274"/>
                  <a:gd name="T50" fmla="*/ 47 w 368"/>
                  <a:gd name="T51" fmla="*/ 119 h 274"/>
                  <a:gd name="T52" fmla="*/ 83 w 368"/>
                  <a:gd name="T53" fmla="*/ 129 h 274"/>
                  <a:gd name="T54" fmla="*/ 126 w 368"/>
                  <a:gd name="T55" fmla="*/ 142 h 274"/>
                  <a:gd name="T56" fmla="*/ 124 w 368"/>
                  <a:gd name="T57" fmla="*/ 163 h 274"/>
                  <a:gd name="T58" fmla="*/ 113 w 368"/>
                  <a:gd name="T59" fmla="*/ 168 h 274"/>
                  <a:gd name="T60" fmla="*/ 64 w 368"/>
                  <a:gd name="T61" fmla="*/ 144 h 274"/>
                  <a:gd name="T62" fmla="*/ 23 w 368"/>
                  <a:gd name="T63" fmla="*/ 134 h 274"/>
                  <a:gd name="T64" fmla="*/ 0 w 368"/>
                  <a:gd name="T65" fmla="*/ 144 h 274"/>
                  <a:gd name="T66" fmla="*/ 19 w 368"/>
                  <a:gd name="T67" fmla="*/ 191 h 274"/>
                  <a:gd name="T68" fmla="*/ 77 w 368"/>
                  <a:gd name="T69" fmla="*/ 207 h 274"/>
                  <a:gd name="T70" fmla="*/ 55 w 368"/>
                  <a:gd name="T71" fmla="*/ 228 h 274"/>
                  <a:gd name="T72" fmla="*/ 64 w 368"/>
                  <a:gd name="T73" fmla="*/ 244 h 274"/>
                  <a:gd name="T74" fmla="*/ 107 w 368"/>
                  <a:gd name="T75" fmla="*/ 254 h 274"/>
                  <a:gd name="T76" fmla="*/ 178 w 368"/>
                  <a:gd name="T77" fmla="*/ 244 h 274"/>
                  <a:gd name="T78" fmla="*/ 214 w 368"/>
                  <a:gd name="T79" fmla="*/ 233 h 274"/>
                  <a:gd name="T80" fmla="*/ 233 w 368"/>
                  <a:gd name="T81" fmla="*/ 233 h 274"/>
                  <a:gd name="T82" fmla="*/ 267 w 368"/>
                  <a:gd name="T83" fmla="*/ 265 h 274"/>
                  <a:gd name="T84" fmla="*/ 315 w 368"/>
                  <a:gd name="T85" fmla="*/ 272 h 274"/>
                  <a:gd name="T86" fmla="*/ 338 w 368"/>
                  <a:gd name="T87" fmla="*/ 270 h 274"/>
                  <a:gd name="T88" fmla="*/ 332 w 368"/>
                  <a:gd name="T89" fmla="*/ 249 h 274"/>
                  <a:gd name="T90" fmla="*/ 304 w 368"/>
                  <a:gd name="T91" fmla="*/ 238 h 274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68"/>
                  <a:gd name="T139" fmla="*/ 0 h 274"/>
                  <a:gd name="T140" fmla="*/ 368 w 368"/>
                  <a:gd name="T141" fmla="*/ 274 h 274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68" h="274">
                    <a:moveTo>
                      <a:pt x="312" y="230"/>
                    </a:moveTo>
                    <a:lnTo>
                      <a:pt x="321" y="230"/>
                    </a:lnTo>
                    <a:lnTo>
                      <a:pt x="338" y="231"/>
                    </a:lnTo>
                    <a:lnTo>
                      <a:pt x="355" y="235"/>
                    </a:lnTo>
                    <a:lnTo>
                      <a:pt x="362" y="239"/>
                    </a:lnTo>
                    <a:lnTo>
                      <a:pt x="366" y="231"/>
                    </a:lnTo>
                    <a:lnTo>
                      <a:pt x="368" y="218"/>
                    </a:lnTo>
                    <a:lnTo>
                      <a:pt x="355" y="207"/>
                    </a:lnTo>
                    <a:lnTo>
                      <a:pt x="334" y="194"/>
                    </a:lnTo>
                    <a:lnTo>
                      <a:pt x="319" y="179"/>
                    </a:lnTo>
                    <a:lnTo>
                      <a:pt x="308" y="165"/>
                    </a:lnTo>
                    <a:lnTo>
                      <a:pt x="304" y="157"/>
                    </a:lnTo>
                    <a:lnTo>
                      <a:pt x="308" y="139"/>
                    </a:lnTo>
                    <a:lnTo>
                      <a:pt x="315" y="108"/>
                    </a:lnTo>
                    <a:lnTo>
                      <a:pt x="315" y="75"/>
                    </a:lnTo>
                    <a:lnTo>
                      <a:pt x="304" y="51"/>
                    </a:lnTo>
                    <a:lnTo>
                      <a:pt x="291" y="38"/>
                    </a:lnTo>
                    <a:lnTo>
                      <a:pt x="282" y="28"/>
                    </a:lnTo>
                    <a:lnTo>
                      <a:pt x="276" y="26"/>
                    </a:lnTo>
                    <a:lnTo>
                      <a:pt x="272" y="31"/>
                    </a:lnTo>
                    <a:lnTo>
                      <a:pt x="267" y="49"/>
                    </a:lnTo>
                    <a:lnTo>
                      <a:pt x="265" y="75"/>
                    </a:lnTo>
                    <a:lnTo>
                      <a:pt x="265" y="100"/>
                    </a:lnTo>
                    <a:lnTo>
                      <a:pt x="259" y="113"/>
                    </a:lnTo>
                    <a:lnTo>
                      <a:pt x="250" y="114"/>
                    </a:lnTo>
                    <a:lnTo>
                      <a:pt x="244" y="114"/>
                    </a:lnTo>
                    <a:lnTo>
                      <a:pt x="242" y="113"/>
                    </a:lnTo>
                    <a:lnTo>
                      <a:pt x="240" y="113"/>
                    </a:lnTo>
                    <a:lnTo>
                      <a:pt x="252" y="61"/>
                    </a:lnTo>
                    <a:lnTo>
                      <a:pt x="240" y="39"/>
                    </a:lnTo>
                    <a:lnTo>
                      <a:pt x="225" y="46"/>
                    </a:lnTo>
                    <a:lnTo>
                      <a:pt x="220" y="59"/>
                    </a:lnTo>
                    <a:lnTo>
                      <a:pt x="178" y="62"/>
                    </a:lnTo>
                    <a:lnTo>
                      <a:pt x="182" y="61"/>
                    </a:lnTo>
                    <a:lnTo>
                      <a:pt x="188" y="56"/>
                    </a:lnTo>
                    <a:lnTo>
                      <a:pt x="195" y="49"/>
                    </a:lnTo>
                    <a:lnTo>
                      <a:pt x="199" y="41"/>
                    </a:lnTo>
                    <a:lnTo>
                      <a:pt x="195" y="35"/>
                    </a:lnTo>
                    <a:lnTo>
                      <a:pt x="182" y="28"/>
                    </a:lnTo>
                    <a:lnTo>
                      <a:pt x="171" y="23"/>
                    </a:lnTo>
                    <a:lnTo>
                      <a:pt x="165" y="22"/>
                    </a:lnTo>
                    <a:lnTo>
                      <a:pt x="150" y="31"/>
                    </a:lnTo>
                    <a:lnTo>
                      <a:pt x="158" y="15"/>
                    </a:lnTo>
                    <a:lnTo>
                      <a:pt x="143" y="0"/>
                    </a:lnTo>
                    <a:lnTo>
                      <a:pt x="139" y="0"/>
                    </a:lnTo>
                    <a:lnTo>
                      <a:pt x="130" y="2"/>
                    </a:lnTo>
                    <a:lnTo>
                      <a:pt x="118" y="5"/>
                    </a:lnTo>
                    <a:lnTo>
                      <a:pt x="105" y="7"/>
                    </a:lnTo>
                    <a:lnTo>
                      <a:pt x="88" y="10"/>
                    </a:lnTo>
                    <a:lnTo>
                      <a:pt x="75" y="13"/>
                    </a:lnTo>
                    <a:lnTo>
                      <a:pt x="64" y="17"/>
                    </a:lnTo>
                    <a:lnTo>
                      <a:pt x="58" y="20"/>
                    </a:lnTo>
                    <a:lnTo>
                      <a:pt x="53" y="25"/>
                    </a:lnTo>
                    <a:lnTo>
                      <a:pt x="51" y="28"/>
                    </a:lnTo>
                    <a:lnTo>
                      <a:pt x="53" y="30"/>
                    </a:lnTo>
                    <a:lnTo>
                      <a:pt x="53" y="31"/>
                    </a:lnTo>
                    <a:lnTo>
                      <a:pt x="30" y="36"/>
                    </a:lnTo>
                    <a:lnTo>
                      <a:pt x="30" y="38"/>
                    </a:lnTo>
                    <a:lnTo>
                      <a:pt x="28" y="44"/>
                    </a:lnTo>
                    <a:lnTo>
                      <a:pt x="28" y="53"/>
                    </a:lnTo>
                    <a:lnTo>
                      <a:pt x="32" y="61"/>
                    </a:lnTo>
                    <a:lnTo>
                      <a:pt x="45" y="69"/>
                    </a:lnTo>
                    <a:lnTo>
                      <a:pt x="60" y="77"/>
                    </a:lnTo>
                    <a:lnTo>
                      <a:pt x="73" y="83"/>
                    </a:lnTo>
                    <a:lnTo>
                      <a:pt x="79" y="85"/>
                    </a:lnTo>
                    <a:lnTo>
                      <a:pt x="70" y="83"/>
                    </a:lnTo>
                    <a:lnTo>
                      <a:pt x="53" y="82"/>
                    </a:lnTo>
                    <a:lnTo>
                      <a:pt x="32" y="82"/>
                    </a:lnTo>
                    <a:lnTo>
                      <a:pt x="17" y="87"/>
                    </a:lnTo>
                    <a:lnTo>
                      <a:pt x="13" y="96"/>
                    </a:lnTo>
                    <a:lnTo>
                      <a:pt x="15" y="105"/>
                    </a:lnTo>
                    <a:lnTo>
                      <a:pt x="21" y="111"/>
                    </a:lnTo>
                    <a:lnTo>
                      <a:pt x="23" y="113"/>
                    </a:lnTo>
                    <a:lnTo>
                      <a:pt x="26" y="113"/>
                    </a:lnTo>
                    <a:lnTo>
                      <a:pt x="30" y="114"/>
                    </a:lnTo>
                    <a:lnTo>
                      <a:pt x="38" y="118"/>
                    </a:lnTo>
                    <a:lnTo>
                      <a:pt x="47" y="119"/>
                    </a:lnTo>
                    <a:lnTo>
                      <a:pt x="60" y="122"/>
                    </a:lnTo>
                    <a:lnTo>
                      <a:pt x="70" y="126"/>
                    </a:lnTo>
                    <a:lnTo>
                      <a:pt x="83" y="129"/>
                    </a:lnTo>
                    <a:lnTo>
                      <a:pt x="96" y="132"/>
                    </a:lnTo>
                    <a:lnTo>
                      <a:pt x="115" y="137"/>
                    </a:lnTo>
                    <a:lnTo>
                      <a:pt x="126" y="142"/>
                    </a:lnTo>
                    <a:lnTo>
                      <a:pt x="133" y="148"/>
                    </a:lnTo>
                    <a:lnTo>
                      <a:pt x="130" y="157"/>
                    </a:lnTo>
                    <a:lnTo>
                      <a:pt x="124" y="163"/>
                    </a:lnTo>
                    <a:lnTo>
                      <a:pt x="120" y="166"/>
                    </a:lnTo>
                    <a:lnTo>
                      <a:pt x="115" y="168"/>
                    </a:lnTo>
                    <a:lnTo>
                      <a:pt x="113" y="168"/>
                    </a:lnTo>
                    <a:lnTo>
                      <a:pt x="77" y="147"/>
                    </a:lnTo>
                    <a:lnTo>
                      <a:pt x="73" y="145"/>
                    </a:lnTo>
                    <a:lnTo>
                      <a:pt x="64" y="144"/>
                    </a:lnTo>
                    <a:lnTo>
                      <a:pt x="51" y="140"/>
                    </a:lnTo>
                    <a:lnTo>
                      <a:pt x="38" y="137"/>
                    </a:lnTo>
                    <a:lnTo>
                      <a:pt x="23" y="134"/>
                    </a:lnTo>
                    <a:lnTo>
                      <a:pt x="11" y="134"/>
                    </a:lnTo>
                    <a:lnTo>
                      <a:pt x="2" y="137"/>
                    </a:lnTo>
                    <a:lnTo>
                      <a:pt x="0" y="144"/>
                    </a:lnTo>
                    <a:lnTo>
                      <a:pt x="2" y="161"/>
                    </a:lnTo>
                    <a:lnTo>
                      <a:pt x="6" y="178"/>
                    </a:lnTo>
                    <a:lnTo>
                      <a:pt x="19" y="191"/>
                    </a:lnTo>
                    <a:lnTo>
                      <a:pt x="51" y="197"/>
                    </a:lnTo>
                    <a:lnTo>
                      <a:pt x="77" y="202"/>
                    </a:lnTo>
                    <a:lnTo>
                      <a:pt x="77" y="207"/>
                    </a:lnTo>
                    <a:lnTo>
                      <a:pt x="66" y="215"/>
                    </a:lnTo>
                    <a:lnTo>
                      <a:pt x="58" y="223"/>
                    </a:lnTo>
                    <a:lnTo>
                      <a:pt x="55" y="228"/>
                    </a:lnTo>
                    <a:lnTo>
                      <a:pt x="55" y="233"/>
                    </a:lnTo>
                    <a:lnTo>
                      <a:pt x="60" y="239"/>
                    </a:lnTo>
                    <a:lnTo>
                      <a:pt x="64" y="244"/>
                    </a:lnTo>
                    <a:lnTo>
                      <a:pt x="75" y="249"/>
                    </a:lnTo>
                    <a:lnTo>
                      <a:pt x="88" y="252"/>
                    </a:lnTo>
                    <a:lnTo>
                      <a:pt x="107" y="254"/>
                    </a:lnTo>
                    <a:lnTo>
                      <a:pt x="133" y="252"/>
                    </a:lnTo>
                    <a:lnTo>
                      <a:pt x="158" y="249"/>
                    </a:lnTo>
                    <a:lnTo>
                      <a:pt x="178" y="244"/>
                    </a:lnTo>
                    <a:lnTo>
                      <a:pt x="193" y="241"/>
                    </a:lnTo>
                    <a:lnTo>
                      <a:pt x="205" y="236"/>
                    </a:lnTo>
                    <a:lnTo>
                      <a:pt x="214" y="233"/>
                    </a:lnTo>
                    <a:lnTo>
                      <a:pt x="222" y="231"/>
                    </a:lnTo>
                    <a:lnTo>
                      <a:pt x="227" y="231"/>
                    </a:lnTo>
                    <a:lnTo>
                      <a:pt x="233" y="233"/>
                    </a:lnTo>
                    <a:lnTo>
                      <a:pt x="246" y="241"/>
                    </a:lnTo>
                    <a:lnTo>
                      <a:pt x="257" y="254"/>
                    </a:lnTo>
                    <a:lnTo>
                      <a:pt x="267" y="265"/>
                    </a:lnTo>
                    <a:lnTo>
                      <a:pt x="280" y="270"/>
                    </a:lnTo>
                    <a:lnTo>
                      <a:pt x="297" y="270"/>
                    </a:lnTo>
                    <a:lnTo>
                      <a:pt x="315" y="272"/>
                    </a:lnTo>
                    <a:lnTo>
                      <a:pt x="330" y="274"/>
                    </a:lnTo>
                    <a:lnTo>
                      <a:pt x="336" y="274"/>
                    </a:lnTo>
                    <a:lnTo>
                      <a:pt x="338" y="270"/>
                    </a:lnTo>
                    <a:lnTo>
                      <a:pt x="338" y="262"/>
                    </a:lnTo>
                    <a:lnTo>
                      <a:pt x="338" y="254"/>
                    </a:lnTo>
                    <a:lnTo>
                      <a:pt x="332" y="249"/>
                    </a:lnTo>
                    <a:lnTo>
                      <a:pt x="319" y="248"/>
                    </a:lnTo>
                    <a:lnTo>
                      <a:pt x="308" y="244"/>
                    </a:lnTo>
                    <a:lnTo>
                      <a:pt x="304" y="238"/>
                    </a:lnTo>
                    <a:lnTo>
                      <a:pt x="312" y="2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" name="Freeform 27"/>
              <p:cNvSpPr>
                <a:spLocks/>
              </p:cNvSpPr>
              <p:nvPr/>
            </p:nvSpPr>
            <p:spPr bwMode="auto">
              <a:xfrm>
                <a:off x="2087" y="3231"/>
                <a:ext cx="49" cy="39"/>
              </a:xfrm>
              <a:custGeom>
                <a:avLst/>
                <a:gdLst>
                  <a:gd name="T0" fmla="*/ 23 w 49"/>
                  <a:gd name="T1" fmla="*/ 39 h 39"/>
                  <a:gd name="T2" fmla="*/ 19 w 49"/>
                  <a:gd name="T3" fmla="*/ 34 h 39"/>
                  <a:gd name="T4" fmla="*/ 8 w 49"/>
                  <a:gd name="T5" fmla="*/ 23 h 39"/>
                  <a:gd name="T6" fmla="*/ 0 w 49"/>
                  <a:gd name="T7" fmla="*/ 10 h 39"/>
                  <a:gd name="T8" fmla="*/ 2 w 49"/>
                  <a:gd name="T9" fmla="*/ 2 h 39"/>
                  <a:gd name="T10" fmla="*/ 13 w 49"/>
                  <a:gd name="T11" fmla="*/ 0 h 39"/>
                  <a:gd name="T12" fmla="*/ 30 w 49"/>
                  <a:gd name="T13" fmla="*/ 0 h 39"/>
                  <a:gd name="T14" fmla="*/ 45 w 49"/>
                  <a:gd name="T15" fmla="*/ 0 h 39"/>
                  <a:gd name="T16" fmla="*/ 49 w 49"/>
                  <a:gd name="T17" fmla="*/ 0 h 39"/>
                  <a:gd name="T18" fmla="*/ 49 w 49"/>
                  <a:gd name="T19" fmla="*/ 2 h 39"/>
                  <a:gd name="T20" fmla="*/ 49 w 49"/>
                  <a:gd name="T21" fmla="*/ 6 h 39"/>
                  <a:gd name="T22" fmla="*/ 47 w 49"/>
                  <a:gd name="T23" fmla="*/ 15 h 39"/>
                  <a:gd name="T24" fmla="*/ 40 w 49"/>
                  <a:gd name="T25" fmla="*/ 24 h 39"/>
                  <a:gd name="T26" fmla="*/ 30 w 49"/>
                  <a:gd name="T27" fmla="*/ 33 h 39"/>
                  <a:gd name="T28" fmla="*/ 25 w 49"/>
                  <a:gd name="T29" fmla="*/ 37 h 39"/>
                  <a:gd name="T30" fmla="*/ 23 w 49"/>
                  <a:gd name="T31" fmla="*/ 39 h 39"/>
                  <a:gd name="T32" fmla="*/ 23 w 49"/>
                  <a:gd name="T33" fmla="*/ 39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9"/>
                  <a:gd name="T52" fmla="*/ 0 h 39"/>
                  <a:gd name="T53" fmla="*/ 49 w 49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9" h="39">
                    <a:moveTo>
                      <a:pt x="23" y="39"/>
                    </a:moveTo>
                    <a:lnTo>
                      <a:pt x="19" y="34"/>
                    </a:lnTo>
                    <a:lnTo>
                      <a:pt x="8" y="23"/>
                    </a:lnTo>
                    <a:lnTo>
                      <a:pt x="0" y="10"/>
                    </a:lnTo>
                    <a:lnTo>
                      <a:pt x="2" y="2"/>
                    </a:lnTo>
                    <a:lnTo>
                      <a:pt x="13" y="0"/>
                    </a:lnTo>
                    <a:lnTo>
                      <a:pt x="30" y="0"/>
                    </a:lnTo>
                    <a:lnTo>
                      <a:pt x="45" y="0"/>
                    </a:lnTo>
                    <a:lnTo>
                      <a:pt x="49" y="0"/>
                    </a:lnTo>
                    <a:lnTo>
                      <a:pt x="49" y="2"/>
                    </a:lnTo>
                    <a:lnTo>
                      <a:pt x="49" y="6"/>
                    </a:lnTo>
                    <a:lnTo>
                      <a:pt x="47" y="15"/>
                    </a:lnTo>
                    <a:lnTo>
                      <a:pt x="40" y="24"/>
                    </a:lnTo>
                    <a:lnTo>
                      <a:pt x="30" y="33"/>
                    </a:lnTo>
                    <a:lnTo>
                      <a:pt x="25" y="37"/>
                    </a:lnTo>
                    <a:lnTo>
                      <a:pt x="23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" name="Freeform 28"/>
              <p:cNvSpPr>
                <a:spLocks/>
              </p:cNvSpPr>
              <p:nvPr/>
            </p:nvSpPr>
            <p:spPr bwMode="auto">
              <a:xfrm>
                <a:off x="1688" y="3109"/>
                <a:ext cx="251" cy="156"/>
              </a:xfrm>
              <a:custGeom>
                <a:avLst/>
                <a:gdLst>
                  <a:gd name="T0" fmla="*/ 129 w 251"/>
                  <a:gd name="T1" fmla="*/ 112 h 156"/>
                  <a:gd name="T2" fmla="*/ 131 w 251"/>
                  <a:gd name="T3" fmla="*/ 111 h 156"/>
                  <a:gd name="T4" fmla="*/ 140 w 251"/>
                  <a:gd name="T5" fmla="*/ 109 h 156"/>
                  <a:gd name="T6" fmla="*/ 150 w 251"/>
                  <a:gd name="T7" fmla="*/ 106 h 156"/>
                  <a:gd name="T8" fmla="*/ 165 w 251"/>
                  <a:gd name="T9" fmla="*/ 102 h 156"/>
                  <a:gd name="T10" fmla="*/ 182 w 251"/>
                  <a:gd name="T11" fmla="*/ 99 h 156"/>
                  <a:gd name="T12" fmla="*/ 200 w 251"/>
                  <a:gd name="T13" fmla="*/ 94 h 156"/>
                  <a:gd name="T14" fmla="*/ 217 w 251"/>
                  <a:gd name="T15" fmla="*/ 93 h 156"/>
                  <a:gd name="T16" fmla="*/ 234 w 251"/>
                  <a:gd name="T17" fmla="*/ 91 h 156"/>
                  <a:gd name="T18" fmla="*/ 251 w 251"/>
                  <a:gd name="T19" fmla="*/ 86 h 156"/>
                  <a:gd name="T20" fmla="*/ 247 w 251"/>
                  <a:gd name="T21" fmla="*/ 78 h 156"/>
                  <a:gd name="T22" fmla="*/ 234 w 251"/>
                  <a:gd name="T23" fmla="*/ 70 h 156"/>
                  <a:gd name="T24" fmla="*/ 227 w 251"/>
                  <a:gd name="T25" fmla="*/ 67 h 156"/>
                  <a:gd name="T26" fmla="*/ 227 w 251"/>
                  <a:gd name="T27" fmla="*/ 62 h 156"/>
                  <a:gd name="T28" fmla="*/ 227 w 251"/>
                  <a:gd name="T29" fmla="*/ 52 h 156"/>
                  <a:gd name="T30" fmla="*/ 223 w 251"/>
                  <a:gd name="T31" fmla="*/ 44 h 156"/>
                  <a:gd name="T32" fmla="*/ 215 w 251"/>
                  <a:gd name="T33" fmla="*/ 39 h 156"/>
                  <a:gd name="T34" fmla="*/ 204 w 251"/>
                  <a:gd name="T35" fmla="*/ 39 h 156"/>
                  <a:gd name="T36" fmla="*/ 197 w 251"/>
                  <a:gd name="T37" fmla="*/ 41 h 156"/>
                  <a:gd name="T38" fmla="*/ 193 w 251"/>
                  <a:gd name="T39" fmla="*/ 42 h 156"/>
                  <a:gd name="T40" fmla="*/ 193 w 251"/>
                  <a:gd name="T41" fmla="*/ 42 h 156"/>
                  <a:gd name="T42" fmla="*/ 161 w 251"/>
                  <a:gd name="T43" fmla="*/ 5 h 156"/>
                  <a:gd name="T44" fmla="*/ 159 w 251"/>
                  <a:gd name="T45" fmla="*/ 5 h 156"/>
                  <a:gd name="T46" fmla="*/ 152 w 251"/>
                  <a:gd name="T47" fmla="*/ 3 h 156"/>
                  <a:gd name="T48" fmla="*/ 142 w 251"/>
                  <a:gd name="T49" fmla="*/ 2 h 156"/>
                  <a:gd name="T50" fmla="*/ 131 w 251"/>
                  <a:gd name="T51" fmla="*/ 0 h 156"/>
                  <a:gd name="T52" fmla="*/ 118 w 251"/>
                  <a:gd name="T53" fmla="*/ 0 h 156"/>
                  <a:gd name="T54" fmla="*/ 110 w 251"/>
                  <a:gd name="T55" fmla="*/ 0 h 156"/>
                  <a:gd name="T56" fmla="*/ 101 w 251"/>
                  <a:gd name="T57" fmla="*/ 3 h 156"/>
                  <a:gd name="T58" fmla="*/ 97 w 251"/>
                  <a:gd name="T59" fmla="*/ 7 h 156"/>
                  <a:gd name="T60" fmla="*/ 97 w 251"/>
                  <a:gd name="T61" fmla="*/ 18 h 156"/>
                  <a:gd name="T62" fmla="*/ 97 w 251"/>
                  <a:gd name="T63" fmla="*/ 28 h 156"/>
                  <a:gd name="T64" fmla="*/ 97 w 251"/>
                  <a:gd name="T65" fmla="*/ 36 h 156"/>
                  <a:gd name="T66" fmla="*/ 97 w 251"/>
                  <a:gd name="T67" fmla="*/ 39 h 156"/>
                  <a:gd name="T68" fmla="*/ 63 w 251"/>
                  <a:gd name="T69" fmla="*/ 52 h 156"/>
                  <a:gd name="T70" fmla="*/ 63 w 251"/>
                  <a:gd name="T71" fmla="*/ 62 h 156"/>
                  <a:gd name="T72" fmla="*/ 0 w 251"/>
                  <a:gd name="T73" fmla="*/ 91 h 156"/>
                  <a:gd name="T74" fmla="*/ 13 w 251"/>
                  <a:gd name="T75" fmla="*/ 106 h 156"/>
                  <a:gd name="T76" fmla="*/ 13 w 251"/>
                  <a:gd name="T77" fmla="*/ 153 h 156"/>
                  <a:gd name="T78" fmla="*/ 56 w 251"/>
                  <a:gd name="T79" fmla="*/ 151 h 156"/>
                  <a:gd name="T80" fmla="*/ 82 w 251"/>
                  <a:gd name="T81" fmla="*/ 156 h 156"/>
                  <a:gd name="T82" fmla="*/ 110 w 251"/>
                  <a:gd name="T83" fmla="*/ 120 h 156"/>
                  <a:gd name="T84" fmla="*/ 127 w 251"/>
                  <a:gd name="T85" fmla="*/ 127 h 156"/>
                  <a:gd name="T86" fmla="*/ 129 w 251"/>
                  <a:gd name="T87" fmla="*/ 112 h 15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51"/>
                  <a:gd name="T133" fmla="*/ 0 h 156"/>
                  <a:gd name="T134" fmla="*/ 251 w 251"/>
                  <a:gd name="T135" fmla="*/ 156 h 15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51" h="156">
                    <a:moveTo>
                      <a:pt x="129" y="112"/>
                    </a:moveTo>
                    <a:lnTo>
                      <a:pt x="131" y="111"/>
                    </a:lnTo>
                    <a:lnTo>
                      <a:pt x="140" y="109"/>
                    </a:lnTo>
                    <a:lnTo>
                      <a:pt x="150" y="106"/>
                    </a:lnTo>
                    <a:lnTo>
                      <a:pt x="165" y="102"/>
                    </a:lnTo>
                    <a:lnTo>
                      <a:pt x="182" y="99"/>
                    </a:lnTo>
                    <a:lnTo>
                      <a:pt x="200" y="94"/>
                    </a:lnTo>
                    <a:lnTo>
                      <a:pt x="217" y="93"/>
                    </a:lnTo>
                    <a:lnTo>
                      <a:pt x="234" y="91"/>
                    </a:lnTo>
                    <a:lnTo>
                      <a:pt x="251" y="86"/>
                    </a:lnTo>
                    <a:lnTo>
                      <a:pt x="247" y="78"/>
                    </a:lnTo>
                    <a:lnTo>
                      <a:pt x="234" y="70"/>
                    </a:lnTo>
                    <a:lnTo>
                      <a:pt x="227" y="67"/>
                    </a:lnTo>
                    <a:lnTo>
                      <a:pt x="227" y="62"/>
                    </a:lnTo>
                    <a:lnTo>
                      <a:pt x="227" y="52"/>
                    </a:lnTo>
                    <a:lnTo>
                      <a:pt x="223" y="44"/>
                    </a:lnTo>
                    <a:lnTo>
                      <a:pt x="215" y="39"/>
                    </a:lnTo>
                    <a:lnTo>
                      <a:pt x="204" y="39"/>
                    </a:lnTo>
                    <a:lnTo>
                      <a:pt x="197" y="41"/>
                    </a:lnTo>
                    <a:lnTo>
                      <a:pt x="193" y="42"/>
                    </a:lnTo>
                    <a:lnTo>
                      <a:pt x="161" y="5"/>
                    </a:lnTo>
                    <a:lnTo>
                      <a:pt x="159" y="5"/>
                    </a:lnTo>
                    <a:lnTo>
                      <a:pt x="152" y="3"/>
                    </a:lnTo>
                    <a:lnTo>
                      <a:pt x="142" y="2"/>
                    </a:lnTo>
                    <a:lnTo>
                      <a:pt x="131" y="0"/>
                    </a:lnTo>
                    <a:lnTo>
                      <a:pt x="118" y="0"/>
                    </a:lnTo>
                    <a:lnTo>
                      <a:pt x="110" y="0"/>
                    </a:lnTo>
                    <a:lnTo>
                      <a:pt x="101" y="3"/>
                    </a:lnTo>
                    <a:lnTo>
                      <a:pt x="97" y="7"/>
                    </a:lnTo>
                    <a:lnTo>
                      <a:pt x="97" y="18"/>
                    </a:lnTo>
                    <a:lnTo>
                      <a:pt x="97" y="28"/>
                    </a:lnTo>
                    <a:lnTo>
                      <a:pt x="97" y="36"/>
                    </a:lnTo>
                    <a:lnTo>
                      <a:pt x="97" y="39"/>
                    </a:lnTo>
                    <a:lnTo>
                      <a:pt x="63" y="52"/>
                    </a:lnTo>
                    <a:lnTo>
                      <a:pt x="63" y="62"/>
                    </a:lnTo>
                    <a:lnTo>
                      <a:pt x="0" y="91"/>
                    </a:lnTo>
                    <a:lnTo>
                      <a:pt x="13" y="106"/>
                    </a:lnTo>
                    <a:lnTo>
                      <a:pt x="13" y="153"/>
                    </a:lnTo>
                    <a:lnTo>
                      <a:pt x="56" y="151"/>
                    </a:lnTo>
                    <a:lnTo>
                      <a:pt x="82" y="156"/>
                    </a:lnTo>
                    <a:lnTo>
                      <a:pt x="110" y="120"/>
                    </a:lnTo>
                    <a:lnTo>
                      <a:pt x="127" y="127"/>
                    </a:lnTo>
                    <a:lnTo>
                      <a:pt x="129" y="1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" name="Freeform 29"/>
              <p:cNvSpPr>
                <a:spLocks/>
              </p:cNvSpPr>
              <p:nvPr/>
            </p:nvSpPr>
            <p:spPr bwMode="auto">
              <a:xfrm>
                <a:off x="2149" y="3237"/>
                <a:ext cx="133" cy="140"/>
              </a:xfrm>
              <a:custGeom>
                <a:avLst/>
                <a:gdLst>
                  <a:gd name="T0" fmla="*/ 115 w 133"/>
                  <a:gd name="T1" fmla="*/ 10 h 140"/>
                  <a:gd name="T2" fmla="*/ 81 w 133"/>
                  <a:gd name="T3" fmla="*/ 13 h 140"/>
                  <a:gd name="T4" fmla="*/ 62 w 133"/>
                  <a:gd name="T5" fmla="*/ 0 h 140"/>
                  <a:gd name="T6" fmla="*/ 34 w 133"/>
                  <a:gd name="T7" fmla="*/ 23 h 140"/>
                  <a:gd name="T8" fmla="*/ 38 w 133"/>
                  <a:gd name="T9" fmla="*/ 27 h 140"/>
                  <a:gd name="T10" fmla="*/ 47 w 133"/>
                  <a:gd name="T11" fmla="*/ 35 h 140"/>
                  <a:gd name="T12" fmla="*/ 53 w 133"/>
                  <a:gd name="T13" fmla="*/ 44 h 140"/>
                  <a:gd name="T14" fmla="*/ 51 w 133"/>
                  <a:gd name="T15" fmla="*/ 54 h 140"/>
                  <a:gd name="T16" fmla="*/ 40 w 133"/>
                  <a:gd name="T17" fmla="*/ 57 h 140"/>
                  <a:gd name="T18" fmla="*/ 32 w 133"/>
                  <a:gd name="T19" fmla="*/ 54 h 140"/>
                  <a:gd name="T20" fmla="*/ 23 w 133"/>
                  <a:gd name="T21" fmla="*/ 48 h 140"/>
                  <a:gd name="T22" fmla="*/ 21 w 133"/>
                  <a:gd name="T23" fmla="*/ 41 h 140"/>
                  <a:gd name="T24" fmla="*/ 17 w 133"/>
                  <a:gd name="T25" fmla="*/ 40 h 140"/>
                  <a:gd name="T26" fmla="*/ 11 w 133"/>
                  <a:gd name="T27" fmla="*/ 40 h 140"/>
                  <a:gd name="T28" fmla="*/ 4 w 133"/>
                  <a:gd name="T29" fmla="*/ 43 h 140"/>
                  <a:gd name="T30" fmla="*/ 0 w 133"/>
                  <a:gd name="T31" fmla="*/ 44 h 140"/>
                  <a:gd name="T32" fmla="*/ 8 w 133"/>
                  <a:gd name="T33" fmla="*/ 85 h 140"/>
                  <a:gd name="T34" fmla="*/ 13 w 133"/>
                  <a:gd name="T35" fmla="*/ 85 h 140"/>
                  <a:gd name="T36" fmla="*/ 21 w 133"/>
                  <a:gd name="T37" fmla="*/ 83 h 140"/>
                  <a:gd name="T38" fmla="*/ 32 w 133"/>
                  <a:gd name="T39" fmla="*/ 85 h 140"/>
                  <a:gd name="T40" fmla="*/ 40 w 133"/>
                  <a:gd name="T41" fmla="*/ 92 h 140"/>
                  <a:gd name="T42" fmla="*/ 47 w 133"/>
                  <a:gd name="T43" fmla="*/ 105 h 140"/>
                  <a:gd name="T44" fmla="*/ 53 w 133"/>
                  <a:gd name="T45" fmla="*/ 121 h 140"/>
                  <a:gd name="T46" fmla="*/ 58 w 133"/>
                  <a:gd name="T47" fmla="*/ 134 h 140"/>
                  <a:gd name="T48" fmla="*/ 60 w 133"/>
                  <a:gd name="T49" fmla="*/ 140 h 140"/>
                  <a:gd name="T50" fmla="*/ 85 w 133"/>
                  <a:gd name="T51" fmla="*/ 131 h 140"/>
                  <a:gd name="T52" fmla="*/ 81 w 133"/>
                  <a:gd name="T53" fmla="*/ 114 h 140"/>
                  <a:gd name="T54" fmla="*/ 98 w 133"/>
                  <a:gd name="T55" fmla="*/ 126 h 140"/>
                  <a:gd name="T56" fmla="*/ 126 w 133"/>
                  <a:gd name="T57" fmla="*/ 109 h 140"/>
                  <a:gd name="T58" fmla="*/ 128 w 133"/>
                  <a:gd name="T59" fmla="*/ 103 h 140"/>
                  <a:gd name="T60" fmla="*/ 133 w 133"/>
                  <a:gd name="T61" fmla="*/ 87 h 140"/>
                  <a:gd name="T62" fmla="*/ 133 w 133"/>
                  <a:gd name="T63" fmla="*/ 70 h 140"/>
                  <a:gd name="T64" fmla="*/ 128 w 133"/>
                  <a:gd name="T65" fmla="*/ 64 h 140"/>
                  <a:gd name="T66" fmla="*/ 118 w 133"/>
                  <a:gd name="T67" fmla="*/ 64 h 140"/>
                  <a:gd name="T68" fmla="*/ 109 w 133"/>
                  <a:gd name="T69" fmla="*/ 64 h 140"/>
                  <a:gd name="T70" fmla="*/ 103 w 133"/>
                  <a:gd name="T71" fmla="*/ 64 h 140"/>
                  <a:gd name="T72" fmla="*/ 100 w 133"/>
                  <a:gd name="T73" fmla="*/ 64 h 140"/>
                  <a:gd name="T74" fmla="*/ 100 w 133"/>
                  <a:gd name="T75" fmla="*/ 61 h 140"/>
                  <a:gd name="T76" fmla="*/ 100 w 133"/>
                  <a:gd name="T77" fmla="*/ 51 h 140"/>
                  <a:gd name="T78" fmla="*/ 105 w 133"/>
                  <a:gd name="T79" fmla="*/ 41 h 140"/>
                  <a:gd name="T80" fmla="*/ 113 w 133"/>
                  <a:gd name="T81" fmla="*/ 35 h 140"/>
                  <a:gd name="T82" fmla="*/ 122 w 133"/>
                  <a:gd name="T83" fmla="*/ 30 h 140"/>
                  <a:gd name="T84" fmla="*/ 124 w 133"/>
                  <a:gd name="T85" fmla="*/ 25 h 140"/>
                  <a:gd name="T86" fmla="*/ 122 w 133"/>
                  <a:gd name="T87" fmla="*/ 22 h 140"/>
                  <a:gd name="T88" fmla="*/ 122 w 133"/>
                  <a:gd name="T89" fmla="*/ 20 h 140"/>
                  <a:gd name="T90" fmla="*/ 115 w 133"/>
                  <a:gd name="T91" fmla="*/ 10 h 140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33"/>
                  <a:gd name="T139" fmla="*/ 0 h 140"/>
                  <a:gd name="T140" fmla="*/ 133 w 133"/>
                  <a:gd name="T141" fmla="*/ 140 h 140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33" h="140">
                    <a:moveTo>
                      <a:pt x="115" y="10"/>
                    </a:moveTo>
                    <a:lnTo>
                      <a:pt x="81" y="13"/>
                    </a:lnTo>
                    <a:lnTo>
                      <a:pt x="62" y="0"/>
                    </a:lnTo>
                    <a:lnTo>
                      <a:pt x="34" y="23"/>
                    </a:lnTo>
                    <a:lnTo>
                      <a:pt x="38" y="27"/>
                    </a:lnTo>
                    <a:lnTo>
                      <a:pt x="47" y="35"/>
                    </a:lnTo>
                    <a:lnTo>
                      <a:pt x="53" y="44"/>
                    </a:lnTo>
                    <a:lnTo>
                      <a:pt x="51" y="54"/>
                    </a:lnTo>
                    <a:lnTo>
                      <a:pt x="40" y="57"/>
                    </a:lnTo>
                    <a:lnTo>
                      <a:pt x="32" y="54"/>
                    </a:lnTo>
                    <a:lnTo>
                      <a:pt x="23" y="48"/>
                    </a:lnTo>
                    <a:lnTo>
                      <a:pt x="21" y="41"/>
                    </a:lnTo>
                    <a:lnTo>
                      <a:pt x="17" y="40"/>
                    </a:lnTo>
                    <a:lnTo>
                      <a:pt x="11" y="40"/>
                    </a:lnTo>
                    <a:lnTo>
                      <a:pt x="4" y="43"/>
                    </a:lnTo>
                    <a:lnTo>
                      <a:pt x="0" y="44"/>
                    </a:lnTo>
                    <a:lnTo>
                      <a:pt x="8" y="85"/>
                    </a:lnTo>
                    <a:lnTo>
                      <a:pt x="13" y="85"/>
                    </a:lnTo>
                    <a:lnTo>
                      <a:pt x="21" y="83"/>
                    </a:lnTo>
                    <a:lnTo>
                      <a:pt x="32" y="85"/>
                    </a:lnTo>
                    <a:lnTo>
                      <a:pt x="40" y="92"/>
                    </a:lnTo>
                    <a:lnTo>
                      <a:pt x="47" y="105"/>
                    </a:lnTo>
                    <a:lnTo>
                      <a:pt x="53" y="121"/>
                    </a:lnTo>
                    <a:lnTo>
                      <a:pt x="58" y="134"/>
                    </a:lnTo>
                    <a:lnTo>
                      <a:pt x="60" y="140"/>
                    </a:lnTo>
                    <a:lnTo>
                      <a:pt x="85" y="131"/>
                    </a:lnTo>
                    <a:lnTo>
                      <a:pt x="81" y="114"/>
                    </a:lnTo>
                    <a:lnTo>
                      <a:pt x="98" y="126"/>
                    </a:lnTo>
                    <a:lnTo>
                      <a:pt x="126" y="109"/>
                    </a:lnTo>
                    <a:lnTo>
                      <a:pt x="128" y="103"/>
                    </a:lnTo>
                    <a:lnTo>
                      <a:pt x="133" y="87"/>
                    </a:lnTo>
                    <a:lnTo>
                      <a:pt x="133" y="70"/>
                    </a:lnTo>
                    <a:lnTo>
                      <a:pt x="128" y="64"/>
                    </a:lnTo>
                    <a:lnTo>
                      <a:pt x="118" y="64"/>
                    </a:lnTo>
                    <a:lnTo>
                      <a:pt x="109" y="64"/>
                    </a:lnTo>
                    <a:lnTo>
                      <a:pt x="103" y="64"/>
                    </a:lnTo>
                    <a:lnTo>
                      <a:pt x="100" y="64"/>
                    </a:lnTo>
                    <a:lnTo>
                      <a:pt x="100" y="61"/>
                    </a:lnTo>
                    <a:lnTo>
                      <a:pt x="100" y="51"/>
                    </a:lnTo>
                    <a:lnTo>
                      <a:pt x="105" y="41"/>
                    </a:lnTo>
                    <a:lnTo>
                      <a:pt x="113" y="35"/>
                    </a:lnTo>
                    <a:lnTo>
                      <a:pt x="122" y="30"/>
                    </a:lnTo>
                    <a:lnTo>
                      <a:pt x="124" y="25"/>
                    </a:lnTo>
                    <a:lnTo>
                      <a:pt x="122" y="22"/>
                    </a:lnTo>
                    <a:lnTo>
                      <a:pt x="122" y="20"/>
                    </a:lnTo>
                    <a:lnTo>
                      <a:pt x="115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" name="Freeform 30"/>
              <p:cNvSpPr>
                <a:spLocks/>
              </p:cNvSpPr>
              <p:nvPr/>
            </p:nvSpPr>
            <p:spPr bwMode="auto">
              <a:xfrm>
                <a:off x="2297" y="3236"/>
                <a:ext cx="107" cy="106"/>
              </a:xfrm>
              <a:custGeom>
                <a:avLst/>
                <a:gdLst>
                  <a:gd name="T0" fmla="*/ 6 w 107"/>
                  <a:gd name="T1" fmla="*/ 97 h 106"/>
                  <a:gd name="T2" fmla="*/ 10 w 107"/>
                  <a:gd name="T3" fmla="*/ 97 h 106"/>
                  <a:gd name="T4" fmla="*/ 21 w 107"/>
                  <a:gd name="T5" fmla="*/ 99 h 106"/>
                  <a:gd name="T6" fmla="*/ 30 w 107"/>
                  <a:gd name="T7" fmla="*/ 102 h 106"/>
                  <a:gd name="T8" fmla="*/ 34 w 107"/>
                  <a:gd name="T9" fmla="*/ 106 h 106"/>
                  <a:gd name="T10" fmla="*/ 34 w 107"/>
                  <a:gd name="T11" fmla="*/ 106 h 106"/>
                  <a:gd name="T12" fmla="*/ 38 w 107"/>
                  <a:gd name="T13" fmla="*/ 101 h 106"/>
                  <a:gd name="T14" fmla="*/ 40 w 107"/>
                  <a:gd name="T15" fmla="*/ 94 h 106"/>
                  <a:gd name="T16" fmla="*/ 40 w 107"/>
                  <a:gd name="T17" fmla="*/ 91 h 106"/>
                  <a:gd name="T18" fmla="*/ 19 w 107"/>
                  <a:gd name="T19" fmla="*/ 71 h 106"/>
                  <a:gd name="T20" fmla="*/ 74 w 107"/>
                  <a:gd name="T21" fmla="*/ 71 h 106"/>
                  <a:gd name="T22" fmla="*/ 107 w 107"/>
                  <a:gd name="T23" fmla="*/ 11 h 106"/>
                  <a:gd name="T24" fmla="*/ 25 w 107"/>
                  <a:gd name="T25" fmla="*/ 0 h 106"/>
                  <a:gd name="T26" fmla="*/ 0 w 107"/>
                  <a:gd name="T27" fmla="*/ 57 h 106"/>
                  <a:gd name="T28" fmla="*/ 6 w 107"/>
                  <a:gd name="T29" fmla="*/ 97 h 10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7"/>
                  <a:gd name="T46" fmla="*/ 0 h 106"/>
                  <a:gd name="T47" fmla="*/ 107 w 107"/>
                  <a:gd name="T48" fmla="*/ 106 h 10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7" h="106">
                    <a:moveTo>
                      <a:pt x="6" y="97"/>
                    </a:moveTo>
                    <a:lnTo>
                      <a:pt x="10" y="97"/>
                    </a:lnTo>
                    <a:lnTo>
                      <a:pt x="21" y="99"/>
                    </a:lnTo>
                    <a:lnTo>
                      <a:pt x="30" y="102"/>
                    </a:lnTo>
                    <a:lnTo>
                      <a:pt x="34" y="106"/>
                    </a:lnTo>
                    <a:lnTo>
                      <a:pt x="38" y="101"/>
                    </a:lnTo>
                    <a:lnTo>
                      <a:pt x="40" y="94"/>
                    </a:lnTo>
                    <a:lnTo>
                      <a:pt x="40" y="91"/>
                    </a:lnTo>
                    <a:lnTo>
                      <a:pt x="19" y="71"/>
                    </a:lnTo>
                    <a:lnTo>
                      <a:pt x="74" y="71"/>
                    </a:lnTo>
                    <a:lnTo>
                      <a:pt x="107" y="11"/>
                    </a:lnTo>
                    <a:lnTo>
                      <a:pt x="25" y="0"/>
                    </a:lnTo>
                    <a:lnTo>
                      <a:pt x="0" y="57"/>
                    </a:lnTo>
                    <a:lnTo>
                      <a:pt x="6" y="9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" name="Freeform 31"/>
              <p:cNvSpPr>
                <a:spLocks/>
              </p:cNvSpPr>
              <p:nvPr/>
            </p:nvSpPr>
            <p:spPr bwMode="auto">
              <a:xfrm>
                <a:off x="2288" y="3161"/>
                <a:ext cx="54" cy="50"/>
              </a:xfrm>
              <a:custGeom>
                <a:avLst/>
                <a:gdLst>
                  <a:gd name="T0" fmla="*/ 0 w 54"/>
                  <a:gd name="T1" fmla="*/ 34 h 50"/>
                  <a:gd name="T2" fmla="*/ 54 w 54"/>
                  <a:gd name="T3" fmla="*/ 50 h 50"/>
                  <a:gd name="T4" fmla="*/ 54 w 54"/>
                  <a:gd name="T5" fmla="*/ 5 h 50"/>
                  <a:gd name="T6" fmla="*/ 6 w 54"/>
                  <a:gd name="T7" fmla="*/ 0 h 50"/>
                  <a:gd name="T8" fmla="*/ 15 w 54"/>
                  <a:gd name="T9" fmla="*/ 10 h 50"/>
                  <a:gd name="T10" fmla="*/ 0 w 54"/>
                  <a:gd name="T11" fmla="*/ 34 h 5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4"/>
                  <a:gd name="T19" fmla="*/ 0 h 50"/>
                  <a:gd name="T20" fmla="*/ 54 w 54"/>
                  <a:gd name="T21" fmla="*/ 50 h 5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4" h="50">
                    <a:moveTo>
                      <a:pt x="0" y="34"/>
                    </a:moveTo>
                    <a:lnTo>
                      <a:pt x="54" y="50"/>
                    </a:lnTo>
                    <a:lnTo>
                      <a:pt x="54" y="5"/>
                    </a:lnTo>
                    <a:lnTo>
                      <a:pt x="6" y="0"/>
                    </a:lnTo>
                    <a:lnTo>
                      <a:pt x="15" y="1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" name="Freeform 32"/>
              <p:cNvSpPr>
                <a:spLocks/>
              </p:cNvSpPr>
              <p:nvPr/>
            </p:nvSpPr>
            <p:spPr bwMode="auto">
              <a:xfrm>
                <a:off x="2200" y="3103"/>
                <a:ext cx="84" cy="81"/>
              </a:xfrm>
              <a:custGeom>
                <a:avLst/>
                <a:gdLst>
                  <a:gd name="T0" fmla="*/ 71 w 84"/>
                  <a:gd name="T1" fmla="*/ 81 h 81"/>
                  <a:gd name="T2" fmla="*/ 84 w 84"/>
                  <a:gd name="T3" fmla="*/ 11 h 81"/>
                  <a:gd name="T4" fmla="*/ 69 w 84"/>
                  <a:gd name="T5" fmla="*/ 0 h 81"/>
                  <a:gd name="T6" fmla="*/ 43 w 84"/>
                  <a:gd name="T7" fmla="*/ 1 h 81"/>
                  <a:gd name="T8" fmla="*/ 41 w 84"/>
                  <a:gd name="T9" fmla="*/ 22 h 81"/>
                  <a:gd name="T10" fmla="*/ 22 w 84"/>
                  <a:gd name="T11" fmla="*/ 6 h 81"/>
                  <a:gd name="T12" fmla="*/ 22 w 84"/>
                  <a:gd name="T13" fmla="*/ 37 h 81"/>
                  <a:gd name="T14" fmla="*/ 0 w 84"/>
                  <a:gd name="T15" fmla="*/ 48 h 81"/>
                  <a:gd name="T16" fmla="*/ 17 w 84"/>
                  <a:gd name="T17" fmla="*/ 53 h 81"/>
                  <a:gd name="T18" fmla="*/ 22 w 84"/>
                  <a:gd name="T19" fmla="*/ 78 h 81"/>
                  <a:gd name="T20" fmla="*/ 71 w 84"/>
                  <a:gd name="T21" fmla="*/ 81 h 8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84"/>
                  <a:gd name="T34" fmla="*/ 0 h 81"/>
                  <a:gd name="T35" fmla="*/ 84 w 84"/>
                  <a:gd name="T36" fmla="*/ 81 h 8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84" h="81">
                    <a:moveTo>
                      <a:pt x="71" y="81"/>
                    </a:moveTo>
                    <a:lnTo>
                      <a:pt x="84" y="11"/>
                    </a:lnTo>
                    <a:lnTo>
                      <a:pt x="69" y="0"/>
                    </a:lnTo>
                    <a:lnTo>
                      <a:pt x="43" y="1"/>
                    </a:lnTo>
                    <a:lnTo>
                      <a:pt x="41" y="22"/>
                    </a:lnTo>
                    <a:lnTo>
                      <a:pt x="22" y="6"/>
                    </a:lnTo>
                    <a:lnTo>
                      <a:pt x="22" y="37"/>
                    </a:lnTo>
                    <a:lnTo>
                      <a:pt x="0" y="48"/>
                    </a:lnTo>
                    <a:lnTo>
                      <a:pt x="17" y="53"/>
                    </a:lnTo>
                    <a:lnTo>
                      <a:pt x="22" y="78"/>
                    </a:lnTo>
                    <a:lnTo>
                      <a:pt x="71" y="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" name="Freeform 33"/>
              <p:cNvSpPr>
                <a:spLocks/>
              </p:cNvSpPr>
              <p:nvPr/>
            </p:nvSpPr>
            <p:spPr bwMode="auto">
              <a:xfrm>
                <a:off x="1939" y="3059"/>
                <a:ext cx="212" cy="110"/>
              </a:xfrm>
              <a:custGeom>
                <a:avLst/>
                <a:gdLst>
                  <a:gd name="T0" fmla="*/ 212 w 212"/>
                  <a:gd name="T1" fmla="*/ 74 h 110"/>
                  <a:gd name="T2" fmla="*/ 201 w 212"/>
                  <a:gd name="T3" fmla="*/ 52 h 110"/>
                  <a:gd name="T4" fmla="*/ 176 w 212"/>
                  <a:gd name="T5" fmla="*/ 55 h 110"/>
                  <a:gd name="T6" fmla="*/ 176 w 212"/>
                  <a:gd name="T7" fmla="*/ 9 h 110"/>
                  <a:gd name="T8" fmla="*/ 158 w 212"/>
                  <a:gd name="T9" fmla="*/ 9 h 110"/>
                  <a:gd name="T10" fmla="*/ 137 w 212"/>
                  <a:gd name="T11" fmla="*/ 35 h 110"/>
                  <a:gd name="T12" fmla="*/ 150 w 212"/>
                  <a:gd name="T13" fmla="*/ 45 h 110"/>
                  <a:gd name="T14" fmla="*/ 143 w 212"/>
                  <a:gd name="T15" fmla="*/ 66 h 110"/>
                  <a:gd name="T16" fmla="*/ 111 w 212"/>
                  <a:gd name="T17" fmla="*/ 60 h 110"/>
                  <a:gd name="T18" fmla="*/ 111 w 212"/>
                  <a:gd name="T19" fmla="*/ 26 h 110"/>
                  <a:gd name="T20" fmla="*/ 83 w 212"/>
                  <a:gd name="T21" fmla="*/ 16 h 110"/>
                  <a:gd name="T22" fmla="*/ 64 w 212"/>
                  <a:gd name="T23" fmla="*/ 0 h 110"/>
                  <a:gd name="T24" fmla="*/ 36 w 212"/>
                  <a:gd name="T25" fmla="*/ 9 h 110"/>
                  <a:gd name="T26" fmla="*/ 43 w 212"/>
                  <a:gd name="T27" fmla="*/ 24 h 110"/>
                  <a:gd name="T28" fmla="*/ 0 w 212"/>
                  <a:gd name="T29" fmla="*/ 44 h 110"/>
                  <a:gd name="T30" fmla="*/ 39 w 212"/>
                  <a:gd name="T31" fmla="*/ 70 h 110"/>
                  <a:gd name="T32" fmla="*/ 47 w 212"/>
                  <a:gd name="T33" fmla="*/ 70 h 110"/>
                  <a:gd name="T34" fmla="*/ 62 w 212"/>
                  <a:gd name="T35" fmla="*/ 70 h 110"/>
                  <a:gd name="T36" fmla="*/ 73 w 212"/>
                  <a:gd name="T37" fmla="*/ 73 h 110"/>
                  <a:gd name="T38" fmla="*/ 71 w 212"/>
                  <a:gd name="T39" fmla="*/ 79 h 110"/>
                  <a:gd name="T40" fmla="*/ 58 w 212"/>
                  <a:gd name="T41" fmla="*/ 84 h 110"/>
                  <a:gd name="T42" fmla="*/ 47 w 212"/>
                  <a:gd name="T43" fmla="*/ 84 h 110"/>
                  <a:gd name="T44" fmla="*/ 39 w 212"/>
                  <a:gd name="T45" fmla="*/ 83 h 110"/>
                  <a:gd name="T46" fmla="*/ 36 w 212"/>
                  <a:gd name="T47" fmla="*/ 81 h 110"/>
                  <a:gd name="T48" fmla="*/ 51 w 212"/>
                  <a:gd name="T49" fmla="*/ 102 h 110"/>
                  <a:gd name="T50" fmla="*/ 92 w 212"/>
                  <a:gd name="T51" fmla="*/ 107 h 110"/>
                  <a:gd name="T52" fmla="*/ 103 w 212"/>
                  <a:gd name="T53" fmla="*/ 97 h 110"/>
                  <a:gd name="T54" fmla="*/ 137 w 212"/>
                  <a:gd name="T55" fmla="*/ 97 h 110"/>
                  <a:gd name="T56" fmla="*/ 146 w 212"/>
                  <a:gd name="T57" fmla="*/ 110 h 110"/>
                  <a:gd name="T58" fmla="*/ 188 w 212"/>
                  <a:gd name="T59" fmla="*/ 105 h 110"/>
                  <a:gd name="T60" fmla="*/ 212 w 212"/>
                  <a:gd name="T61" fmla="*/ 74 h 11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12"/>
                  <a:gd name="T94" fmla="*/ 0 h 110"/>
                  <a:gd name="T95" fmla="*/ 212 w 212"/>
                  <a:gd name="T96" fmla="*/ 110 h 11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12" h="110">
                    <a:moveTo>
                      <a:pt x="212" y="74"/>
                    </a:moveTo>
                    <a:lnTo>
                      <a:pt x="201" y="52"/>
                    </a:lnTo>
                    <a:lnTo>
                      <a:pt x="176" y="55"/>
                    </a:lnTo>
                    <a:lnTo>
                      <a:pt x="176" y="9"/>
                    </a:lnTo>
                    <a:lnTo>
                      <a:pt x="158" y="9"/>
                    </a:lnTo>
                    <a:lnTo>
                      <a:pt x="137" y="35"/>
                    </a:lnTo>
                    <a:lnTo>
                      <a:pt x="150" y="45"/>
                    </a:lnTo>
                    <a:lnTo>
                      <a:pt x="143" y="66"/>
                    </a:lnTo>
                    <a:lnTo>
                      <a:pt x="111" y="60"/>
                    </a:lnTo>
                    <a:lnTo>
                      <a:pt x="111" y="26"/>
                    </a:lnTo>
                    <a:lnTo>
                      <a:pt x="83" y="16"/>
                    </a:lnTo>
                    <a:lnTo>
                      <a:pt x="64" y="0"/>
                    </a:lnTo>
                    <a:lnTo>
                      <a:pt x="36" y="9"/>
                    </a:lnTo>
                    <a:lnTo>
                      <a:pt x="43" y="24"/>
                    </a:lnTo>
                    <a:lnTo>
                      <a:pt x="0" y="44"/>
                    </a:lnTo>
                    <a:lnTo>
                      <a:pt x="39" y="70"/>
                    </a:lnTo>
                    <a:lnTo>
                      <a:pt x="47" y="70"/>
                    </a:lnTo>
                    <a:lnTo>
                      <a:pt x="62" y="70"/>
                    </a:lnTo>
                    <a:lnTo>
                      <a:pt x="73" y="73"/>
                    </a:lnTo>
                    <a:lnTo>
                      <a:pt x="71" y="79"/>
                    </a:lnTo>
                    <a:lnTo>
                      <a:pt x="58" y="84"/>
                    </a:lnTo>
                    <a:lnTo>
                      <a:pt x="47" y="84"/>
                    </a:lnTo>
                    <a:lnTo>
                      <a:pt x="39" y="83"/>
                    </a:lnTo>
                    <a:lnTo>
                      <a:pt x="36" y="81"/>
                    </a:lnTo>
                    <a:lnTo>
                      <a:pt x="51" y="102"/>
                    </a:lnTo>
                    <a:lnTo>
                      <a:pt x="92" y="107"/>
                    </a:lnTo>
                    <a:lnTo>
                      <a:pt x="103" y="97"/>
                    </a:lnTo>
                    <a:lnTo>
                      <a:pt x="137" y="97"/>
                    </a:lnTo>
                    <a:lnTo>
                      <a:pt x="146" y="110"/>
                    </a:lnTo>
                    <a:lnTo>
                      <a:pt x="188" y="105"/>
                    </a:lnTo>
                    <a:lnTo>
                      <a:pt x="212" y="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" name="Freeform 34"/>
              <p:cNvSpPr>
                <a:spLocks/>
              </p:cNvSpPr>
              <p:nvPr/>
            </p:nvSpPr>
            <p:spPr bwMode="auto">
              <a:xfrm>
                <a:off x="1875" y="2994"/>
                <a:ext cx="156" cy="65"/>
              </a:xfrm>
              <a:custGeom>
                <a:avLst/>
                <a:gdLst>
                  <a:gd name="T0" fmla="*/ 137 w 156"/>
                  <a:gd name="T1" fmla="*/ 50 h 65"/>
                  <a:gd name="T2" fmla="*/ 132 w 156"/>
                  <a:gd name="T3" fmla="*/ 50 h 65"/>
                  <a:gd name="T4" fmla="*/ 124 w 156"/>
                  <a:gd name="T5" fmla="*/ 52 h 65"/>
                  <a:gd name="T6" fmla="*/ 113 w 156"/>
                  <a:gd name="T7" fmla="*/ 53 h 65"/>
                  <a:gd name="T8" fmla="*/ 103 w 156"/>
                  <a:gd name="T9" fmla="*/ 58 h 65"/>
                  <a:gd name="T10" fmla="*/ 96 w 156"/>
                  <a:gd name="T11" fmla="*/ 58 h 65"/>
                  <a:gd name="T12" fmla="*/ 94 w 156"/>
                  <a:gd name="T13" fmla="*/ 50 h 65"/>
                  <a:gd name="T14" fmla="*/ 96 w 156"/>
                  <a:gd name="T15" fmla="*/ 42 h 65"/>
                  <a:gd name="T16" fmla="*/ 96 w 156"/>
                  <a:gd name="T17" fmla="*/ 39 h 65"/>
                  <a:gd name="T18" fmla="*/ 70 w 156"/>
                  <a:gd name="T19" fmla="*/ 44 h 65"/>
                  <a:gd name="T20" fmla="*/ 68 w 156"/>
                  <a:gd name="T21" fmla="*/ 47 h 65"/>
                  <a:gd name="T22" fmla="*/ 64 w 156"/>
                  <a:gd name="T23" fmla="*/ 53 h 65"/>
                  <a:gd name="T24" fmla="*/ 53 w 156"/>
                  <a:gd name="T25" fmla="*/ 61 h 65"/>
                  <a:gd name="T26" fmla="*/ 34 w 156"/>
                  <a:gd name="T27" fmla="*/ 65 h 65"/>
                  <a:gd name="T28" fmla="*/ 19 w 156"/>
                  <a:gd name="T29" fmla="*/ 63 h 65"/>
                  <a:gd name="T30" fmla="*/ 15 w 156"/>
                  <a:gd name="T31" fmla="*/ 58 h 65"/>
                  <a:gd name="T32" fmla="*/ 19 w 156"/>
                  <a:gd name="T33" fmla="*/ 52 h 65"/>
                  <a:gd name="T34" fmla="*/ 21 w 156"/>
                  <a:gd name="T35" fmla="*/ 48 h 65"/>
                  <a:gd name="T36" fmla="*/ 0 w 156"/>
                  <a:gd name="T37" fmla="*/ 53 h 65"/>
                  <a:gd name="T38" fmla="*/ 0 w 156"/>
                  <a:gd name="T39" fmla="*/ 24 h 65"/>
                  <a:gd name="T40" fmla="*/ 36 w 156"/>
                  <a:gd name="T41" fmla="*/ 19 h 65"/>
                  <a:gd name="T42" fmla="*/ 64 w 156"/>
                  <a:gd name="T43" fmla="*/ 3 h 65"/>
                  <a:gd name="T44" fmla="*/ 109 w 156"/>
                  <a:gd name="T45" fmla="*/ 3 h 65"/>
                  <a:gd name="T46" fmla="*/ 124 w 156"/>
                  <a:gd name="T47" fmla="*/ 9 h 65"/>
                  <a:gd name="T48" fmla="*/ 130 w 156"/>
                  <a:gd name="T49" fmla="*/ 0 h 65"/>
                  <a:gd name="T50" fmla="*/ 147 w 156"/>
                  <a:gd name="T51" fmla="*/ 3 h 65"/>
                  <a:gd name="T52" fmla="*/ 156 w 156"/>
                  <a:gd name="T53" fmla="*/ 24 h 65"/>
                  <a:gd name="T54" fmla="*/ 152 w 156"/>
                  <a:gd name="T55" fmla="*/ 26 h 65"/>
                  <a:gd name="T56" fmla="*/ 145 w 156"/>
                  <a:gd name="T57" fmla="*/ 29 h 65"/>
                  <a:gd name="T58" fmla="*/ 139 w 156"/>
                  <a:gd name="T59" fmla="*/ 37 h 65"/>
                  <a:gd name="T60" fmla="*/ 137 w 156"/>
                  <a:gd name="T61" fmla="*/ 50 h 65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56"/>
                  <a:gd name="T94" fmla="*/ 0 h 65"/>
                  <a:gd name="T95" fmla="*/ 156 w 156"/>
                  <a:gd name="T96" fmla="*/ 65 h 65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56" h="65">
                    <a:moveTo>
                      <a:pt x="137" y="50"/>
                    </a:moveTo>
                    <a:lnTo>
                      <a:pt x="132" y="50"/>
                    </a:lnTo>
                    <a:lnTo>
                      <a:pt x="124" y="52"/>
                    </a:lnTo>
                    <a:lnTo>
                      <a:pt x="113" y="53"/>
                    </a:lnTo>
                    <a:lnTo>
                      <a:pt x="103" y="58"/>
                    </a:lnTo>
                    <a:lnTo>
                      <a:pt x="96" y="58"/>
                    </a:lnTo>
                    <a:lnTo>
                      <a:pt x="94" y="50"/>
                    </a:lnTo>
                    <a:lnTo>
                      <a:pt x="96" y="42"/>
                    </a:lnTo>
                    <a:lnTo>
                      <a:pt x="96" y="39"/>
                    </a:lnTo>
                    <a:lnTo>
                      <a:pt x="70" y="44"/>
                    </a:lnTo>
                    <a:lnTo>
                      <a:pt x="68" y="47"/>
                    </a:lnTo>
                    <a:lnTo>
                      <a:pt x="64" y="53"/>
                    </a:lnTo>
                    <a:lnTo>
                      <a:pt x="53" y="61"/>
                    </a:lnTo>
                    <a:lnTo>
                      <a:pt x="34" y="65"/>
                    </a:lnTo>
                    <a:lnTo>
                      <a:pt x="19" y="63"/>
                    </a:lnTo>
                    <a:lnTo>
                      <a:pt x="15" y="58"/>
                    </a:lnTo>
                    <a:lnTo>
                      <a:pt x="19" y="52"/>
                    </a:lnTo>
                    <a:lnTo>
                      <a:pt x="21" y="48"/>
                    </a:lnTo>
                    <a:lnTo>
                      <a:pt x="0" y="53"/>
                    </a:lnTo>
                    <a:lnTo>
                      <a:pt x="0" y="24"/>
                    </a:lnTo>
                    <a:lnTo>
                      <a:pt x="36" y="19"/>
                    </a:lnTo>
                    <a:lnTo>
                      <a:pt x="64" y="3"/>
                    </a:lnTo>
                    <a:lnTo>
                      <a:pt x="109" y="3"/>
                    </a:lnTo>
                    <a:lnTo>
                      <a:pt x="124" y="9"/>
                    </a:lnTo>
                    <a:lnTo>
                      <a:pt x="130" y="0"/>
                    </a:lnTo>
                    <a:lnTo>
                      <a:pt x="147" y="3"/>
                    </a:lnTo>
                    <a:lnTo>
                      <a:pt x="156" y="24"/>
                    </a:lnTo>
                    <a:lnTo>
                      <a:pt x="152" y="26"/>
                    </a:lnTo>
                    <a:lnTo>
                      <a:pt x="145" y="29"/>
                    </a:lnTo>
                    <a:lnTo>
                      <a:pt x="139" y="37"/>
                    </a:lnTo>
                    <a:lnTo>
                      <a:pt x="137" y="5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Freeform 35"/>
              <p:cNvSpPr>
                <a:spLocks/>
              </p:cNvSpPr>
              <p:nvPr/>
            </p:nvSpPr>
            <p:spPr bwMode="auto">
              <a:xfrm>
                <a:off x="2070" y="2999"/>
                <a:ext cx="60" cy="39"/>
              </a:xfrm>
              <a:custGeom>
                <a:avLst/>
                <a:gdLst>
                  <a:gd name="T0" fmla="*/ 12 w 60"/>
                  <a:gd name="T1" fmla="*/ 0 h 39"/>
                  <a:gd name="T2" fmla="*/ 10 w 60"/>
                  <a:gd name="T3" fmla="*/ 3 h 39"/>
                  <a:gd name="T4" fmla="*/ 4 w 60"/>
                  <a:gd name="T5" fmla="*/ 13 h 39"/>
                  <a:gd name="T6" fmla="*/ 0 w 60"/>
                  <a:gd name="T7" fmla="*/ 24 h 39"/>
                  <a:gd name="T8" fmla="*/ 0 w 60"/>
                  <a:gd name="T9" fmla="*/ 34 h 39"/>
                  <a:gd name="T10" fmla="*/ 6 w 60"/>
                  <a:gd name="T11" fmla="*/ 39 h 39"/>
                  <a:gd name="T12" fmla="*/ 19 w 60"/>
                  <a:gd name="T13" fmla="*/ 39 h 39"/>
                  <a:gd name="T14" fmla="*/ 32 w 60"/>
                  <a:gd name="T15" fmla="*/ 37 h 39"/>
                  <a:gd name="T16" fmla="*/ 38 w 60"/>
                  <a:gd name="T17" fmla="*/ 35 h 39"/>
                  <a:gd name="T18" fmla="*/ 40 w 60"/>
                  <a:gd name="T19" fmla="*/ 17 h 39"/>
                  <a:gd name="T20" fmla="*/ 60 w 60"/>
                  <a:gd name="T21" fmla="*/ 13 h 39"/>
                  <a:gd name="T22" fmla="*/ 47 w 60"/>
                  <a:gd name="T23" fmla="*/ 0 h 39"/>
                  <a:gd name="T24" fmla="*/ 12 w 60"/>
                  <a:gd name="T25" fmla="*/ 0 h 3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0"/>
                  <a:gd name="T40" fmla="*/ 0 h 39"/>
                  <a:gd name="T41" fmla="*/ 60 w 60"/>
                  <a:gd name="T42" fmla="*/ 39 h 3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0" h="39">
                    <a:moveTo>
                      <a:pt x="12" y="0"/>
                    </a:moveTo>
                    <a:lnTo>
                      <a:pt x="10" y="3"/>
                    </a:lnTo>
                    <a:lnTo>
                      <a:pt x="4" y="13"/>
                    </a:lnTo>
                    <a:lnTo>
                      <a:pt x="0" y="24"/>
                    </a:lnTo>
                    <a:lnTo>
                      <a:pt x="0" y="34"/>
                    </a:lnTo>
                    <a:lnTo>
                      <a:pt x="6" y="39"/>
                    </a:lnTo>
                    <a:lnTo>
                      <a:pt x="19" y="39"/>
                    </a:lnTo>
                    <a:lnTo>
                      <a:pt x="32" y="37"/>
                    </a:lnTo>
                    <a:lnTo>
                      <a:pt x="38" y="35"/>
                    </a:lnTo>
                    <a:lnTo>
                      <a:pt x="40" y="17"/>
                    </a:lnTo>
                    <a:lnTo>
                      <a:pt x="60" y="13"/>
                    </a:lnTo>
                    <a:lnTo>
                      <a:pt x="47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" name="Freeform 36"/>
              <p:cNvSpPr>
                <a:spLocks/>
              </p:cNvSpPr>
              <p:nvPr/>
            </p:nvSpPr>
            <p:spPr bwMode="auto">
              <a:xfrm>
                <a:off x="2091" y="2968"/>
                <a:ext cx="60" cy="29"/>
              </a:xfrm>
              <a:custGeom>
                <a:avLst/>
                <a:gdLst>
                  <a:gd name="T0" fmla="*/ 2 w 60"/>
                  <a:gd name="T1" fmla="*/ 18 h 29"/>
                  <a:gd name="T2" fmla="*/ 45 w 60"/>
                  <a:gd name="T3" fmla="*/ 29 h 29"/>
                  <a:gd name="T4" fmla="*/ 60 w 60"/>
                  <a:gd name="T5" fmla="*/ 19 h 29"/>
                  <a:gd name="T6" fmla="*/ 56 w 60"/>
                  <a:gd name="T7" fmla="*/ 3 h 29"/>
                  <a:gd name="T8" fmla="*/ 32 w 60"/>
                  <a:gd name="T9" fmla="*/ 5 h 29"/>
                  <a:gd name="T10" fmla="*/ 13 w 60"/>
                  <a:gd name="T11" fmla="*/ 0 h 29"/>
                  <a:gd name="T12" fmla="*/ 11 w 60"/>
                  <a:gd name="T13" fmla="*/ 0 h 29"/>
                  <a:gd name="T14" fmla="*/ 4 w 60"/>
                  <a:gd name="T15" fmla="*/ 3 h 29"/>
                  <a:gd name="T16" fmla="*/ 0 w 60"/>
                  <a:gd name="T17" fmla="*/ 8 h 29"/>
                  <a:gd name="T18" fmla="*/ 2 w 60"/>
                  <a:gd name="T19" fmla="*/ 18 h 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0"/>
                  <a:gd name="T31" fmla="*/ 0 h 29"/>
                  <a:gd name="T32" fmla="*/ 60 w 60"/>
                  <a:gd name="T33" fmla="*/ 29 h 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0" h="29">
                    <a:moveTo>
                      <a:pt x="2" y="18"/>
                    </a:moveTo>
                    <a:lnTo>
                      <a:pt x="45" y="29"/>
                    </a:lnTo>
                    <a:lnTo>
                      <a:pt x="60" y="19"/>
                    </a:lnTo>
                    <a:lnTo>
                      <a:pt x="56" y="3"/>
                    </a:lnTo>
                    <a:lnTo>
                      <a:pt x="32" y="5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4" y="3"/>
                    </a:lnTo>
                    <a:lnTo>
                      <a:pt x="0" y="8"/>
                    </a:lnTo>
                    <a:lnTo>
                      <a:pt x="2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Freeform 37"/>
              <p:cNvSpPr>
                <a:spLocks/>
              </p:cNvSpPr>
              <p:nvPr/>
            </p:nvSpPr>
            <p:spPr bwMode="auto">
              <a:xfrm>
                <a:off x="2307" y="3085"/>
                <a:ext cx="289" cy="141"/>
              </a:xfrm>
              <a:custGeom>
                <a:avLst/>
                <a:gdLst>
                  <a:gd name="T0" fmla="*/ 0 w 289"/>
                  <a:gd name="T1" fmla="*/ 0 h 141"/>
                  <a:gd name="T2" fmla="*/ 11 w 289"/>
                  <a:gd name="T3" fmla="*/ 40 h 141"/>
                  <a:gd name="T4" fmla="*/ 54 w 289"/>
                  <a:gd name="T5" fmla="*/ 44 h 141"/>
                  <a:gd name="T6" fmla="*/ 62 w 289"/>
                  <a:gd name="T7" fmla="*/ 55 h 141"/>
                  <a:gd name="T8" fmla="*/ 71 w 289"/>
                  <a:gd name="T9" fmla="*/ 79 h 141"/>
                  <a:gd name="T10" fmla="*/ 62 w 289"/>
                  <a:gd name="T11" fmla="*/ 122 h 141"/>
                  <a:gd name="T12" fmla="*/ 107 w 289"/>
                  <a:gd name="T13" fmla="*/ 135 h 141"/>
                  <a:gd name="T14" fmla="*/ 124 w 289"/>
                  <a:gd name="T15" fmla="*/ 120 h 141"/>
                  <a:gd name="T16" fmla="*/ 135 w 289"/>
                  <a:gd name="T17" fmla="*/ 141 h 141"/>
                  <a:gd name="T18" fmla="*/ 208 w 289"/>
                  <a:gd name="T19" fmla="*/ 139 h 141"/>
                  <a:gd name="T20" fmla="*/ 219 w 289"/>
                  <a:gd name="T21" fmla="*/ 126 h 141"/>
                  <a:gd name="T22" fmla="*/ 249 w 289"/>
                  <a:gd name="T23" fmla="*/ 135 h 141"/>
                  <a:gd name="T24" fmla="*/ 279 w 289"/>
                  <a:gd name="T25" fmla="*/ 122 h 141"/>
                  <a:gd name="T26" fmla="*/ 289 w 289"/>
                  <a:gd name="T27" fmla="*/ 107 h 141"/>
                  <a:gd name="T28" fmla="*/ 276 w 289"/>
                  <a:gd name="T29" fmla="*/ 76 h 141"/>
                  <a:gd name="T30" fmla="*/ 214 w 289"/>
                  <a:gd name="T31" fmla="*/ 70 h 141"/>
                  <a:gd name="T32" fmla="*/ 195 w 289"/>
                  <a:gd name="T33" fmla="*/ 63 h 141"/>
                  <a:gd name="T34" fmla="*/ 157 w 289"/>
                  <a:gd name="T35" fmla="*/ 81 h 141"/>
                  <a:gd name="T36" fmla="*/ 90 w 289"/>
                  <a:gd name="T37" fmla="*/ 66 h 141"/>
                  <a:gd name="T38" fmla="*/ 90 w 289"/>
                  <a:gd name="T39" fmla="*/ 53 h 141"/>
                  <a:gd name="T40" fmla="*/ 109 w 289"/>
                  <a:gd name="T41" fmla="*/ 50 h 141"/>
                  <a:gd name="T42" fmla="*/ 82 w 289"/>
                  <a:gd name="T43" fmla="*/ 35 h 141"/>
                  <a:gd name="T44" fmla="*/ 0 w 289"/>
                  <a:gd name="T45" fmla="*/ 0 h 14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289"/>
                  <a:gd name="T70" fmla="*/ 0 h 141"/>
                  <a:gd name="T71" fmla="*/ 289 w 289"/>
                  <a:gd name="T72" fmla="*/ 141 h 14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289" h="141">
                    <a:moveTo>
                      <a:pt x="0" y="0"/>
                    </a:moveTo>
                    <a:lnTo>
                      <a:pt x="11" y="40"/>
                    </a:lnTo>
                    <a:lnTo>
                      <a:pt x="54" y="44"/>
                    </a:lnTo>
                    <a:lnTo>
                      <a:pt x="62" y="55"/>
                    </a:lnTo>
                    <a:lnTo>
                      <a:pt x="71" y="79"/>
                    </a:lnTo>
                    <a:lnTo>
                      <a:pt x="62" y="122"/>
                    </a:lnTo>
                    <a:lnTo>
                      <a:pt x="107" y="135"/>
                    </a:lnTo>
                    <a:lnTo>
                      <a:pt x="124" y="120"/>
                    </a:lnTo>
                    <a:lnTo>
                      <a:pt x="135" y="141"/>
                    </a:lnTo>
                    <a:lnTo>
                      <a:pt x="208" y="139"/>
                    </a:lnTo>
                    <a:lnTo>
                      <a:pt x="219" y="126"/>
                    </a:lnTo>
                    <a:lnTo>
                      <a:pt x="249" y="135"/>
                    </a:lnTo>
                    <a:lnTo>
                      <a:pt x="279" y="122"/>
                    </a:lnTo>
                    <a:lnTo>
                      <a:pt x="289" y="107"/>
                    </a:lnTo>
                    <a:lnTo>
                      <a:pt x="276" y="76"/>
                    </a:lnTo>
                    <a:lnTo>
                      <a:pt x="214" y="70"/>
                    </a:lnTo>
                    <a:lnTo>
                      <a:pt x="195" y="63"/>
                    </a:lnTo>
                    <a:lnTo>
                      <a:pt x="157" y="81"/>
                    </a:lnTo>
                    <a:lnTo>
                      <a:pt x="90" y="66"/>
                    </a:lnTo>
                    <a:lnTo>
                      <a:pt x="90" y="53"/>
                    </a:lnTo>
                    <a:lnTo>
                      <a:pt x="109" y="50"/>
                    </a:lnTo>
                    <a:lnTo>
                      <a:pt x="82" y="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" name="Freeform 38"/>
              <p:cNvSpPr>
                <a:spLocks/>
              </p:cNvSpPr>
              <p:nvPr/>
            </p:nvSpPr>
            <p:spPr bwMode="auto">
              <a:xfrm>
                <a:off x="2202" y="2956"/>
                <a:ext cx="80" cy="88"/>
              </a:xfrm>
              <a:custGeom>
                <a:avLst/>
                <a:gdLst>
                  <a:gd name="T0" fmla="*/ 0 w 80"/>
                  <a:gd name="T1" fmla="*/ 0 h 88"/>
                  <a:gd name="T2" fmla="*/ 15 w 80"/>
                  <a:gd name="T3" fmla="*/ 41 h 88"/>
                  <a:gd name="T4" fmla="*/ 0 w 80"/>
                  <a:gd name="T5" fmla="*/ 46 h 88"/>
                  <a:gd name="T6" fmla="*/ 7 w 80"/>
                  <a:gd name="T7" fmla="*/ 60 h 88"/>
                  <a:gd name="T8" fmla="*/ 32 w 80"/>
                  <a:gd name="T9" fmla="*/ 57 h 88"/>
                  <a:gd name="T10" fmla="*/ 56 w 80"/>
                  <a:gd name="T11" fmla="*/ 65 h 88"/>
                  <a:gd name="T12" fmla="*/ 54 w 80"/>
                  <a:gd name="T13" fmla="*/ 88 h 88"/>
                  <a:gd name="T14" fmla="*/ 80 w 80"/>
                  <a:gd name="T15" fmla="*/ 88 h 88"/>
                  <a:gd name="T16" fmla="*/ 69 w 80"/>
                  <a:gd name="T17" fmla="*/ 47 h 88"/>
                  <a:gd name="T18" fmla="*/ 80 w 80"/>
                  <a:gd name="T19" fmla="*/ 31 h 88"/>
                  <a:gd name="T20" fmla="*/ 67 w 80"/>
                  <a:gd name="T21" fmla="*/ 26 h 88"/>
                  <a:gd name="T22" fmla="*/ 54 w 80"/>
                  <a:gd name="T23" fmla="*/ 12 h 88"/>
                  <a:gd name="T24" fmla="*/ 32 w 80"/>
                  <a:gd name="T25" fmla="*/ 12 h 88"/>
                  <a:gd name="T26" fmla="*/ 22 w 80"/>
                  <a:gd name="T27" fmla="*/ 0 h 88"/>
                  <a:gd name="T28" fmla="*/ 0 w 80"/>
                  <a:gd name="T29" fmla="*/ 0 h 8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80"/>
                  <a:gd name="T46" fmla="*/ 0 h 88"/>
                  <a:gd name="T47" fmla="*/ 80 w 80"/>
                  <a:gd name="T48" fmla="*/ 88 h 88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80" h="88">
                    <a:moveTo>
                      <a:pt x="0" y="0"/>
                    </a:moveTo>
                    <a:lnTo>
                      <a:pt x="15" y="41"/>
                    </a:lnTo>
                    <a:lnTo>
                      <a:pt x="0" y="46"/>
                    </a:lnTo>
                    <a:lnTo>
                      <a:pt x="7" y="60"/>
                    </a:lnTo>
                    <a:lnTo>
                      <a:pt x="32" y="57"/>
                    </a:lnTo>
                    <a:lnTo>
                      <a:pt x="56" y="65"/>
                    </a:lnTo>
                    <a:lnTo>
                      <a:pt x="54" y="88"/>
                    </a:lnTo>
                    <a:lnTo>
                      <a:pt x="80" y="88"/>
                    </a:lnTo>
                    <a:lnTo>
                      <a:pt x="69" y="47"/>
                    </a:lnTo>
                    <a:lnTo>
                      <a:pt x="80" y="31"/>
                    </a:lnTo>
                    <a:lnTo>
                      <a:pt x="67" y="26"/>
                    </a:lnTo>
                    <a:lnTo>
                      <a:pt x="54" y="12"/>
                    </a:lnTo>
                    <a:lnTo>
                      <a:pt x="32" y="12"/>
                    </a:lnTo>
                    <a:lnTo>
                      <a:pt x="2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" name="Freeform 39"/>
              <p:cNvSpPr>
                <a:spLocks/>
              </p:cNvSpPr>
              <p:nvPr/>
            </p:nvSpPr>
            <p:spPr bwMode="auto">
              <a:xfrm>
                <a:off x="2303" y="2994"/>
                <a:ext cx="39" cy="50"/>
              </a:xfrm>
              <a:custGeom>
                <a:avLst/>
                <a:gdLst>
                  <a:gd name="T0" fmla="*/ 0 w 39"/>
                  <a:gd name="T1" fmla="*/ 0 h 50"/>
                  <a:gd name="T2" fmla="*/ 0 w 39"/>
                  <a:gd name="T3" fmla="*/ 50 h 50"/>
                  <a:gd name="T4" fmla="*/ 34 w 39"/>
                  <a:gd name="T5" fmla="*/ 50 h 50"/>
                  <a:gd name="T6" fmla="*/ 39 w 39"/>
                  <a:gd name="T7" fmla="*/ 27 h 50"/>
                  <a:gd name="T8" fmla="*/ 0 w 39"/>
                  <a:gd name="T9" fmla="*/ 0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50"/>
                  <a:gd name="T17" fmla="*/ 39 w 39"/>
                  <a:gd name="T18" fmla="*/ 50 h 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50">
                    <a:moveTo>
                      <a:pt x="0" y="0"/>
                    </a:moveTo>
                    <a:lnTo>
                      <a:pt x="0" y="50"/>
                    </a:lnTo>
                    <a:lnTo>
                      <a:pt x="34" y="50"/>
                    </a:lnTo>
                    <a:lnTo>
                      <a:pt x="39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Freeform 40"/>
              <p:cNvSpPr>
                <a:spLocks/>
              </p:cNvSpPr>
              <p:nvPr/>
            </p:nvSpPr>
            <p:spPr bwMode="auto">
              <a:xfrm>
                <a:off x="2346" y="2872"/>
                <a:ext cx="115" cy="161"/>
              </a:xfrm>
              <a:custGeom>
                <a:avLst/>
                <a:gdLst>
                  <a:gd name="T0" fmla="*/ 17 w 115"/>
                  <a:gd name="T1" fmla="*/ 0 h 161"/>
                  <a:gd name="T2" fmla="*/ 19 w 115"/>
                  <a:gd name="T3" fmla="*/ 5 h 161"/>
                  <a:gd name="T4" fmla="*/ 19 w 115"/>
                  <a:gd name="T5" fmla="*/ 16 h 161"/>
                  <a:gd name="T6" fmla="*/ 17 w 115"/>
                  <a:gd name="T7" fmla="*/ 29 h 161"/>
                  <a:gd name="T8" fmla="*/ 10 w 115"/>
                  <a:gd name="T9" fmla="*/ 40 h 161"/>
                  <a:gd name="T10" fmla="*/ 2 w 115"/>
                  <a:gd name="T11" fmla="*/ 53 h 161"/>
                  <a:gd name="T12" fmla="*/ 0 w 115"/>
                  <a:gd name="T13" fmla="*/ 70 h 161"/>
                  <a:gd name="T14" fmla="*/ 2 w 115"/>
                  <a:gd name="T15" fmla="*/ 84 h 161"/>
                  <a:gd name="T16" fmla="*/ 8 w 115"/>
                  <a:gd name="T17" fmla="*/ 94 h 161"/>
                  <a:gd name="T18" fmla="*/ 19 w 115"/>
                  <a:gd name="T19" fmla="*/ 99 h 161"/>
                  <a:gd name="T20" fmla="*/ 30 w 115"/>
                  <a:gd name="T21" fmla="*/ 102 h 161"/>
                  <a:gd name="T22" fmla="*/ 38 w 115"/>
                  <a:gd name="T23" fmla="*/ 104 h 161"/>
                  <a:gd name="T24" fmla="*/ 43 w 115"/>
                  <a:gd name="T25" fmla="*/ 105 h 161"/>
                  <a:gd name="T26" fmla="*/ 10 w 115"/>
                  <a:gd name="T27" fmla="*/ 120 h 161"/>
                  <a:gd name="T28" fmla="*/ 23 w 115"/>
                  <a:gd name="T29" fmla="*/ 161 h 161"/>
                  <a:gd name="T30" fmla="*/ 64 w 115"/>
                  <a:gd name="T31" fmla="*/ 157 h 161"/>
                  <a:gd name="T32" fmla="*/ 115 w 115"/>
                  <a:gd name="T33" fmla="*/ 104 h 161"/>
                  <a:gd name="T34" fmla="*/ 98 w 115"/>
                  <a:gd name="T35" fmla="*/ 81 h 161"/>
                  <a:gd name="T36" fmla="*/ 79 w 115"/>
                  <a:gd name="T37" fmla="*/ 84 h 161"/>
                  <a:gd name="T38" fmla="*/ 85 w 115"/>
                  <a:gd name="T39" fmla="*/ 58 h 161"/>
                  <a:gd name="T40" fmla="*/ 55 w 115"/>
                  <a:gd name="T41" fmla="*/ 34 h 161"/>
                  <a:gd name="T42" fmla="*/ 38 w 115"/>
                  <a:gd name="T43" fmla="*/ 0 h 161"/>
                  <a:gd name="T44" fmla="*/ 17 w 115"/>
                  <a:gd name="T45" fmla="*/ 0 h 16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15"/>
                  <a:gd name="T70" fmla="*/ 0 h 161"/>
                  <a:gd name="T71" fmla="*/ 115 w 115"/>
                  <a:gd name="T72" fmla="*/ 161 h 16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15" h="161">
                    <a:moveTo>
                      <a:pt x="17" y="0"/>
                    </a:moveTo>
                    <a:lnTo>
                      <a:pt x="19" y="5"/>
                    </a:lnTo>
                    <a:lnTo>
                      <a:pt x="19" y="16"/>
                    </a:lnTo>
                    <a:lnTo>
                      <a:pt x="17" y="29"/>
                    </a:lnTo>
                    <a:lnTo>
                      <a:pt x="10" y="40"/>
                    </a:lnTo>
                    <a:lnTo>
                      <a:pt x="2" y="53"/>
                    </a:lnTo>
                    <a:lnTo>
                      <a:pt x="0" y="70"/>
                    </a:lnTo>
                    <a:lnTo>
                      <a:pt x="2" y="84"/>
                    </a:lnTo>
                    <a:lnTo>
                      <a:pt x="8" y="94"/>
                    </a:lnTo>
                    <a:lnTo>
                      <a:pt x="19" y="99"/>
                    </a:lnTo>
                    <a:lnTo>
                      <a:pt x="30" y="102"/>
                    </a:lnTo>
                    <a:lnTo>
                      <a:pt x="38" y="104"/>
                    </a:lnTo>
                    <a:lnTo>
                      <a:pt x="43" y="105"/>
                    </a:lnTo>
                    <a:lnTo>
                      <a:pt x="10" y="120"/>
                    </a:lnTo>
                    <a:lnTo>
                      <a:pt x="23" y="161"/>
                    </a:lnTo>
                    <a:lnTo>
                      <a:pt x="64" y="157"/>
                    </a:lnTo>
                    <a:lnTo>
                      <a:pt x="115" y="104"/>
                    </a:lnTo>
                    <a:lnTo>
                      <a:pt x="98" y="81"/>
                    </a:lnTo>
                    <a:lnTo>
                      <a:pt x="79" y="84"/>
                    </a:lnTo>
                    <a:lnTo>
                      <a:pt x="85" y="58"/>
                    </a:lnTo>
                    <a:lnTo>
                      <a:pt x="55" y="34"/>
                    </a:lnTo>
                    <a:lnTo>
                      <a:pt x="38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" name="Freeform 41"/>
              <p:cNvSpPr>
                <a:spLocks/>
              </p:cNvSpPr>
              <p:nvPr/>
            </p:nvSpPr>
            <p:spPr bwMode="auto">
              <a:xfrm>
                <a:off x="2382" y="2765"/>
                <a:ext cx="289" cy="362"/>
              </a:xfrm>
              <a:custGeom>
                <a:avLst/>
                <a:gdLst>
                  <a:gd name="T0" fmla="*/ 88 w 289"/>
                  <a:gd name="T1" fmla="*/ 234 h 362"/>
                  <a:gd name="T2" fmla="*/ 90 w 289"/>
                  <a:gd name="T3" fmla="*/ 211 h 362"/>
                  <a:gd name="T4" fmla="*/ 73 w 289"/>
                  <a:gd name="T5" fmla="*/ 175 h 362"/>
                  <a:gd name="T6" fmla="*/ 86 w 289"/>
                  <a:gd name="T7" fmla="*/ 151 h 362"/>
                  <a:gd name="T8" fmla="*/ 124 w 289"/>
                  <a:gd name="T9" fmla="*/ 157 h 362"/>
                  <a:gd name="T10" fmla="*/ 174 w 289"/>
                  <a:gd name="T11" fmla="*/ 110 h 362"/>
                  <a:gd name="T12" fmla="*/ 137 w 289"/>
                  <a:gd name="T13" fmla="*/ 120 h 362"/>
                  <a:gd name="T14" fmla="*/ 75 w 289"/>
                  <a:gd name="T15" fmla="*/ 134 h 362"/>
                  <a:gd name="T16" fmla="*/ 41 w 289"/>
                  <a:gd name="T17" fmla="*/ 128 h 362"/>
                  <a:gd name="T18" fmla="*/ 7 w 289"/>
                  <a:gd name="T19" fmla="*/ 94 h 362"/>
                  <a:gd name="T20" fmla="*/ 4 w 289"/>
                  <a:gd name="T21" fmla="*/ 82 h 362"/>
                  <a:gd name="T22" fmla="*/ 32 w 289"/>
                  <a:gd name="T23" fmla="*/ 69 h 362"/>
                  <a:gd name="T24" fmla="*/ 67 w 289"/>
                  <a:gd name="T25" fmla="*/ 71 h 362"/>
                  <a:gd name="T26" fmla="*/ 69 w 289"/>
                  <a:gd name="T27" fmla="*/ 45 h 362"/>
                  <a:gd name="T28" fmla="*/ 90 w 289"/>
                  <a:gd name="T29" fmla="*/ 37 h 362"/>
                  <a:gd name="T30" fmla="*/ 112 w 289"/>
                  <a:gd name="T31" fmla="*/ 22 h 362"/>
                  <a:gd name="T32" fmla="*/ 156 w 289"/>
                  <a:gd name="T33" fmla="*/ 8 h 362"/>
                  <a:gd name="T34" fmla="*/ 193 w 289"/>
                  <a:gd name="T35" fmla="*/ 0 h 362"/>
                  <a:gd name="T36" fmla="*/ 231 w 289"/>
                  <a:gd name="T37" fmla="*/ 1 h 362"/>
                  <a:gd name="T38" fmla="*/ 276 w 289"/>
                  <a:gd name="T39" fmla="*/ 9 h 362"/>
                  <a:gd name="T40" fmla="*/ 287 w 289"/>
                  <a:gd name="T41" fmla="*/ 30 h 362"/>
                  <a:gd name="T42" fmla="*/ 276 w 289"/>
                  <a:gd name="T43" fmla="*/ 48 h 362"/>
                  <a:gd name="T44" fmla="*/ 283 w 289"/>
                  <a:gd name="T45" fmla="*/ 78 h 362"/>
                  <a:gd name="T46" fmla="*/ 255 w 289"/>
                  <a:gd name="T47" fmla="*/ 151 h 362"/>
                  <a:gd name="T48" fmla="*/ 231 w 289"/>
                  <a:gd name="T49" fmla="*/ 165 h 362"/>
                  <a:gd name="T50" fmla="*/ 199 w 289"/>
                  <a:gd name="T51" fmla="*/ 186 h 362"/>
                  <a:gd name="T52" fmla="*/ 201 w 289"/>
                  <a:gd name="T53" fmla="*/ 214 h 362"/>
                  <a:gd name="T54" fmla="*/ 236 w 289"/>
                  <a:gd name="T55" fmla="*/ 229 h 362"/>
                  <a:gd name="T56" fmla="*/ 225 w 289"/>
                  <a:gd name="T57" fmla="*/ 261 h 362"/>
                  <a:gd name="T58" fmla="*/ 201 w 289"/>
                  <a:gd name="T59" fmla="*/ 281 h 362"/>
                  <a:gd name="T60" fmla="*/ 150 w 289"/>
                  <a:gd name="T61" fmla="*/ 302 h 362"/>
                  <a:gd name="T62" fmla="*/ 195 w 289"/>
                  <a:gd name="T63" fmla="*/ 325 h 362"/>
                  <a:gd name="T64" fmla="*/ 201 w 289"/>
                  <a:gd name="T65" fmla="*/ 342 h 362"/>
                  <a:gd name="T66" fmla="*/ 169 w 289"/>
                  <a:gd name="T67" fmla="*/ 362 h 362"/>
                  <a:gd name="T68" fmla="*/ 154 w 289"/>
                  <a:gd name="T69" fmla="*/ 355 h 362"/>
                  <a:gd name="T70" fmla="*/ 127 w 289"/>
                  <a:gd name="T71" fmla="*/ 357 h 362"/>
                  <a:gd name="T72" fmla="*/ 77 w 289"/>
                  <a:gd name="T73" fmla="*/ 357 h 362"/>
                  <a:gd name="T74" fmla="*/ 54 w 289"/>
                  <a:gd name="T75" fmla="*/ 349 h 362"/>
                  <a:gd name="T76" fmla="*/ 37 w 289"/>
                  <a:gd name="T77" fmla="*/ 349 h 362"/>
                  <a:gd name="T78" fmla="*/ 41 w 289"/>
                  <a:gd name="T79" fmla="*/ 326 h 362"/>
                  <a:gd name="T80" fmla="*/ 69 w 289"/>
                  <a:gd name="T81" fmla="*/ 312 h 362"/>
                  <a:gd name="T82" fmla="*/ 43 w 289"/>
                  <a:gd name="T83" fmla="*/ 300 h 362"/>
                  <a:gd name="T84" fmla="*/ 47 w 289"/>
                  <a:gd name="T85" fmla="*/ 292 h 362"/>
                  <a:gd name="T86" fmla="*/ 84 w 289"/>
                  <a:gd name="T87" fmla="*/ 277 h 36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89"/>
                  <a:gd name="T133" fmla="*/ 0 h 362"/>
                  <a:gd name="T134" fmla="*/ 289 w 289"/>
                  <a:gd name="T135" fmla="*/ 362 h 362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89" h="362">
                    <a:moveTo>
                      <a:pt x="86" y="273"/>
                    </a:moveTo>
                    <a:lnTo>
                      <a:pt x="60" y="264"/>
                    </a:lnTo>
                    <a:lnTo>
                      <a:pt x="88" y="234"/>
                    </a:lnTo>
                    <a:lnTo>
                      <a:pt x="109" y="227"/>
                    </a:lnTo>
                    <a:lnTo>
                      <a:pt x="90" y="216"/>
                    </a:lnTo>
                    <a:lnTo>
                      <a:pt x="90" y="211"/>
                    </a:lnTo>
                    <a:lnTo>
                      <a:pt x="86" y="198"/>
                    </a:lnTo>
                    <a:lnTo>
                      <a:pt x="82" y="185"/>
                    </a:lnTo>
                    <a:lnTo>
                      <a:pt x="73" y="175"/>
                    </a:lnTo>
                    <a:lnTo>
                      <a:pt x="69" y="165"/>
                    </a:lnTo>
                    <a:lnTo>
                      <a:pt x="73" y="156"/>
                    </a:lnTo>
                    <a:lnTo>
                      <a:pt x="86" y="151"/>
                    </a:lnTo>
                    <a:lnTo>
                      <a:pt x="107" y="157"/>
                    </a:lnTo>
                    <a:lnTo>
                      <a:pt x="122" y="164"/>
                    </a:lnTo>
                    <a:lnTo>
                      <a:pt x="124" y="157"/>
                    </a:lnTo>
                    <a:lnTo>
                      <a:pt x="120" y="147"/>
                    </a:lnTo>
                    <a:lnTo>
                      <a:pt x="116" y="143"/>
                    </a:lnTo>
                    <a:lnTo>
                      <a:pt x="174" y="110"/>
                    </a:lnTo>
                    <a:lnTo>
                      <a:pt x="169" y="112"/>
                    </a:lnTo>
                    <a:lnTo>
                      <a:pt x="156" y="115"/>
                    </a:lnTo>
                    <a:lnTo>
                      <a:pt x="137" y="120"/>
                    </a:lnTo>
                    <a:lnTo>
                      <a:pt x="116" y="125"/>
                    </a:lnTo>
                    <a:lnTo>
                      <a:pt x="94" y="130"/>
                    </a:lnTo>
                    <a:lnTo>
                      <a:pt x="75" y="134"/>
                    </a:lnTo>
                    <a:lnTo>
                      <a:pt x="58" y="136"/>
                    </a:lnTo>
                    <a:lnTo>
                      <a:pt x="49" y="136"/>
                    </a:lnTo>
                    <a:lnTo>
                      <a:pt x="41" y="128"/>
                    </a:lnTo>
                    <a:lnTo>
                      <a:pt x="32" y="113"/>
                    </a:lnTo>
                    <a:lnTo>
                      <a:pt x="22" y="100"/>
                    </a:lnTo>
                    <a:lnTo>
                      <a:pt x="7" y="94"/>
                    </a:lnTo>
                    <a:lnTo>
                      <a:pt x="0" y="92"/>
                    </a:lnTo>
                    <a:lnTo>
                      <a:pt x="0" y="87"/>
                    </a:lnTo>
                    <a:lnTo>
                      <a:pt x="4" y="82"/>
                    </a:lnTo>
                    <a:lnTo>
                      <a:pt x="11" y="78"/>
                    </a:lnTo>
                    <a:lnTo>
                      <a:pt x="22" y="73"/>
                    </a:lnTo>
                    <a:lnTo>
                      <a:pt x="32" y="69"/>
                    </a:lnTo>
                    <a:lnTo>
                      <a:pt x="43" y="69"/>
                    </a:lnTo>
                    <a:lnTo>
                      <a:pt x="54" y="71"/>
                    </a:lnTo>
                    <a:lnTo>
                      <a:pt x="67" y="71"/>
                    </a:lnTo>
                    <a:lnTo>
                      <a:pt x="71" y="61"/>
                    </a:lnTo>
                    <a:lnTo>
                      <a:pt x="71" y="50"/>
                    </a:lnTo>
                    <a:lnTo>
                      <a:pt x="69" y="45"/>
                    </a:lnTo>
                    <a:lnTo>
                      <a:pt x="73" y="43"/>
                    </a:lnTo>
                    <a:lnTo>
                      <a:pt x="79" y="42"/>
                    </a:lnTo>
                    <a:lnTo>
                      <a:pt x="90" y="37"/>
                    </a:lnTo>
                    <a:lnTo>
                      <a:pt x="97" y="30"/>
                    </a:lnTo>
                    <a:lnTo>
                      <a:pt x="101" y="27"/>
                    </a:lnTo>
                    <a:lnTo>
                      <a:pt x="112" y="22"/>
                    </a:lnTo>
                    <a:lnTo>
                      <a:pt x="124" y="17"/>
                    </a:lnTo>
                    <a:lnTo>
                      <a:pt x="139" y="13"/>
                    </a:lnTo>
                    <a:lnTo>
                      <a:pt x="156" y="8"/>
                    </a:lnTo>
                    <a:lnTo>
                      <a:pt x="171" y="4"/>
                    </a:lnTo>
                    <a:lnTo>
                      <a:pt x="184" y="1"/>
                    </a:lnTo>
                    <a:lnTo>
                      <a:pt x="193" y="0"/>
                    </a:lnTo>
                    <a:lnTo>
                      <a:pt x="201" y="0"/>
                    </a:lnTo>
                    <a:lnTo>
                      <a:pt x="214" y="0"/>
                    </a:lnTo>
                    <a:lnTo>
                      <a:pt x="231" y="1"/>
                    </a:lnTo>
                    <a:lnTo>
                      <a:pt x="249" y="3"/>
                    </a:lnTo>
                    <a:lnTo>
                      <a:pt x="264" y="6"/>
                    </a:lnTo>
                    <a:lnTo>
                      <a:pt x="276" y="9"/>
                    </a:lnTo>
                    <a:lnTo>
                      <a:pt x="285" y="14"/>
                    </a:lnTo>
                    <a:lnTo>
                      <a:pt x="289" y="19"/>
                    </a:lnTo>
                    <a:lnTo>
                      <a:pt x="287" y="30"/>
                    </a:lnTo>
                    <a:lnTo>
                      <a:pt x="283" y="40"/>
                    </a:lnTo>
                    <a:lnTo>
                      <a:pt x="279" y="47"/>
                    </a:lnTo>
                    <a:lnTo>
                      <a:pt x="276" y="48"/>
                    </a:lnTo>
                    <a:lnTo>
                      <a:pt x="255" y="76"/>
                    </a:lnTo>
                    <a:lnTo>
                      <a:pt x="287" y="66"/>
                    </a:lnTo>
                    <a:lnTo>
                      <a:pt x="283" y="78"/>
                    </a:lnTo>
                    <a:lnTo>
                      <a:pt x="274" y="105"/>
                    </a:lnTo>
                    <a:lnTo>
                      <a:pt x="264" y="134"/>
                    </a:lnTo>
                    <a:lnTo>
                      <a:pt x="255" y="151"/>
                    </a:lnTo>
                    <a:lnTo>
                      <a:pt x="251" y="154"/>
                    </a:lnTo>
                    <a:lnTo>
                      <a:pt x="242" y="159"/>
                    </a:lnTo>
                    <a:lnTo>
                      <a:pt x="231" y="165"/>
                    </a:lnTo>
                    <a:lnTo>
                      <a:pt x="219" y="172"/>
                    </a:lnTo>
                    <a:lnTo>
                      <a:pt x="208" y="180"/>
                    </a:lnTo>
                    <a:lnTo>
                      <a:pt x="199" y="186"/>
                    </a:lnTo>
                    <a:lnTo>
                      <a:pt x="193" y="195"/>
                    </a:lnTo>
                    <a:lnTo>
                      <a:pt x="193" y="203"/>
                    </a:lnTo>
                    <a:lnTo>
                      <a:pt x="201" y="214"/>
                    </a:lnTo>
                    <a:lnTo>
                      <a:pt x="219" y="221"/>
                    </a:lnTo>
                    <a:lnTo>
                      <a:pt x="231" y="224"/>
                    </a:lnTo>
                    <a:lnTo>
                      <a:pt x="236" y="229"/>
                    </a:lnTo>
                    <a:lnTo>
                      <a:pt x="231" y="238"/>
                    </a:lnTo>
                    <a:lnTo>
                      <a:pt x="229" y="250"/>
                    </a:lnTo>
                    <a:lnTo>
                      <a:pt x="225" y="261"/>
                    </a:lnTo>
                    <a:lnTo>
                      <a:pt x="216" y="268"/>
                    </a:lnTo>
                    <a:lnTo>
                      <a:pt x="208" y="273"/>
                    </a:lnTo>
                    <a:lnTo>
                      <a:pt x="201" y="281"/>
                    </a:lnTo>
                    <a:lnTo>
                      <a:pt x="197" y="290"/>
                    </a:lnTo>
                    <a:lnTo>
                      <a:pt x="195" y="294"/>
                    </a:lnTo>
                    <a:lnTo>
                      <a:pt x="150" y="302"/>
                    </a:lnTo>
                    <a:lnTo>
                      <a:pt x="161" y="313"/>
                    </a:lnTo>
                    <a:lnTo>
                      <a:pt x="193" y="313"/>
                    </a:lnTo>
                    <a:lnTo>
                      <a:pt x="195" y="325"/>
                    </a:lnTo>
                    <a:lnTo>
                      <a:pt x="210" y="328"/>
                    </a:lnTo>
                    <a:lnTo>
                      <a:pt x="208" y="333"/>
                    </a:lnTo>
                    <a:lnTo>
                      <a:pt x="201" y="342"/>
                    </a:lnTo>
                    <a:lnTo>
                      <a:pt x="191" y="354"/>
                    </a:lnTo>
                    <a:lnTo>
                      <a:pt x="180" y="360"/>
                    </a:lnTo>
                    <a:lnTo>
                      <a:pt x="169" y="362"/>
                    </a:lnTo>
                    <a:lnTo>
                      <a:pt x="161" y="360"/>
                    </a:lnTo>
                    <a:lnTo>
                      <a:pt x="156" y="357"/>
                    </a:lnTo>
                    <a:lnTo>
                      <a:pt x="154" y="355"/>
                    </a:lnTo>
                    <a:lnTo>
                      <a:pt x="150" y="355"/>
                    </a:lnTo>
                    <a:lnTo>
                      <a:pt x="141" y="355"/>
                    </a:lnTo>
                    <a:lnTo>
                      <a:pt x="127" y="357"/>
                    </a:lnTo>
                    <a:lnTo>
                      <a:pt x="109" y="357"/>
                    </a:lnTo>
                    <a:lnTo>
                      <a:pt x="92" y="357"/>
                    </a:lnTo>
                    <a:lnTo>
                      <a:pt x="77" y="357"/>
                    </a:lnTo>
                    <a:lnTo>
                      <a:pt x="67" y="355"/>
                    </a:lnTo>
                    <a:lnTo>
                      <a:pt x="60" y="354"/>
                    </a:lnTo>
                    <a:lnTo>
                      <a:pt x="54" y="349"/>
                    </a:lnTo>
                    <a:lnTo>
                      <a:pt x="45" y="349"/>
                    </a:lnTo>
                    <a:lnTo>
                      <a:pt x="39" y="349"/>
                    </a:lnTo>
                    <a:lnTo>
                      <a:pt x="37" y="349"/>
                    </a:lnTo>
                    <a:lnTo>
                      <a:pt x="34" y="346"/>
                    </a:lnTo>
                    <a:lnTo>
                      <a:pt x="34" y="336"/>
                    </a:lnTo>
                    <a:lnTo>
                      <a:pt x="41" y="326"/>
                    </a:lnTo>
                    <a:lnTo>
                      <a:pt x="60" y="318"/>
                    </a:lnTo>
                    <a:lnTo>
                      <a:pt x="69" y="315"/>
                    </a:lnTo>
                    <a:lnTo>
                      <a:pt x="69" y="312"/>
                    </a:lnTo>
                    <a:lnTo>
                      <a:pt x="62" y="308"/>
                    </a:lnTo>
                    <a:lnTo>
                      <a:pt x="54" y="303"/>
                    </a:lnTo>
                    <a:lnTo>
                      <a:pt x="43" y="300"/>
                    </a:lnTo>
                    <a:lnTo>
                      <a:pt x="39" y="297"/>
                    </a:lnTo>
                    <a:lnTo>
                      <a:pt x="39" y="294"/>
                    </a:lnTo>
                    <a:lnTo>
                      <a:pt x="47" y="292"/>
                    </a:lnTo>
                    <a:lnTo>
                      <a:pt x="69" y="287"/>
                    </a:lnTo>
                    <a:lnTo>
                      <a:pt x="79" y="282"/>
                    </a:lnTo>
                    <a:lnTo>
                      <a:pt x="84" y="277"/>
                    </a:lnTo>
                    <a:lnTo>
                      <a:pt x="86" y="27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" name="Freeform 42"/>
              <p:cNvSpPr>
                <a:spLocks/>
              </p:cNvSpPr>
              <p:nvPr/>
            </p:nvSpPr>
            <p:spPr bwMode="auto">
              <a:xfrm>
                <a:off x="2416" y="3242"/>
                <a:ext cx="780" cy="522"/>
              </a:xfrm>
              <a:custGeom>
                <a:avLst/>
                <a:gdLst>
                  <a:gd name="T0" fmla="*/ 215 w 780"/>
                  <a:gd name="T1" fmla="*/ 195 h 522"/>
                  <a:gd name="T2" fmla="*/ 120 w 780"/>
                  <a:gd name="T3" fmla="*/ 200 h 522"/>
                  <a:gd name="T4" fmla="*/ 80 w 780"/>
                  <a:gd name="T5" fmla="*/ 195 h 522"/>
                  <a:gd name="T6" fmla="*/ 41 w 780"/>
                  <a:gd name="T7" fmla="*/ 194 h 522"/>
                  <a:gd name="T8" fmla="*/ 0 w 780"/>
                  <a:gd name="T9" fmla="*/ 130 h 522"/>
                  <a:gd name="T10" fmla="*/ 45 w 780"/>
                  <a:gd name="T11" fmla="*/ 15 h 522"/>
                  <a:gd name="T12" fmla="*/ 82 w 780"/>
                  <a:gd name="T13" fmla="*/ 13 h 522"/>
                  <a:gd name="T14" fmla="*/ 67 w 780"/>
                  <a:gd name="T15" fmla="*/ 101 h 522"/>
                  <a:gd name="T16" fmla="*/ 93 w 780"/>
                  <a:gd name="T17" fmla="*/ 137 h 522"/>
                  <a:gd name="T18" fmla="*/ 103 w 780"/>
                  <a:gd name="T19" fmla="*/ 114 h 522"/>
                  <a:gd name="T20" fmla="*/ 80 w 780"/>
                  <a:gd name="T21" fmla="*/ 70 h 522"/>
                  <a:gd name="T22" fmla="*/ 135 w 780"/>
                  <a:gd name="T23" fmla="*/ 12 h 522"/>
                  <a:gd name="T24" fmla="*/ 167 w 780"/>
                  <a:gd name="T25" fmla="*/ 10 h 522"/>
                  <a:gd name="T26" fmla="*/ 260 w 780"/>
                  <a:gd name="T27" fmla="*/ 8 h 522"/>
                  <a:gd name="T28" fmla="*/ 182 w 780"/>
                  <a:gd name="T29" fmla="*/ 59 h 522"/>
                  <a:gd name="T30" fmla="*/ 219 w 780"/>
                  <a:gd name="T31" fmla="*/ 72 h 522"/>
                  <a:gd name="T32" fmla="*/ 238 w 780"/>
                  <a:gd name="T33" fmla="*/ 57 h 522"/>
                  <a:gd name="T34" fmla="*/ 367 w 780"/>
                  <a:gd name="T35" fmla="*/ 95 h 522"/>
                  <a:gd name="T36" fmla="*/ 407 w 780"/>
                  <a:gd name="T37" fmla="*/ 96 h 522"/>
                  <a:gd name="T38" fmla="*/ 452 w 780"/>
                  <a:gd name="T39" fmla="*/ 117 h 522"/>
                  <a:gd name="T40" fmla="*/ 525 w 780"/>
                  <a:gd name="T41" fmla="*/ 143 h 522"/>
                  <a:gd name="T42" fmla="*/ 557 w 780"/>
                  <a:gd name="T43" fmla="*/ 212 h 522"/>
                  <a:gd name="T44" fmla="*/ 608 w 780"/>
                  <a:gd name="T45" fmla="*/ 234 h 522"/>
                  <a:gd name="T46" fmla="*/ 647 w 780"/>
                  <a:gd name="T47" fmla="*/ 228 h 522"/>
                  <a:gd name="T48" fmla="*/ 718 w 780"/>
                  <a:gd name="T49" fmla="*/ 252 h 522"/>
                  <a:gd name="T50" fmla="*/ 763 w 780"/>
                  <a:gd name="T51" fmla="*/ 247 h 522"/>
                  <a:gd name="T52" fmla="*/ 741 w 780"/>
                  <a:gd name="T53" fmla="*/ 335 h 522"/>
                  <a:gd name="T54" fmla="*/ 718 w 780"/>
                  <a:gd name="T55" fmla="*/ 353 h 522"/>
                  <a:gd name="T56" fmla="*/ 681 w 780"/>
                  <a:gd name="T57" fmla="*/ 334 h 522"/>
                  <a:gd name="T58" fmla="*/ 617 w 780"/>
                  <a:gd name="T59" fmla="*/ 306 h 522"/>
                  <a:gd name="T60" fmla="*/ 621 w 780"/>
                  <a:gd name="T61" fmla="*/ 335 h 522"/>
                  <a:gd name="T62" fmla="*/ 632 w 780"/>
                  <a:gd name="T63" fmla="*/ 358 h 522"/>
                  <a:gd name="T64" fmla="*/ 705 w 780"/>
                  <a:gd name="T65" fmla="*/ 390 h 522"/>
                  <a:gd name="T66" fmla="*/ 763 w 780"/>
                  <a:gd name="T67" fmla="*/ 420 h 522"/>
                  <a:gd name="T68" fmla="*/ 780 w 780"/>
                  <a:gd name="T69" fmla="*/ 464 h 522"/>
                  <a:gd name="T70" fmla="*/ 737 w 780"/>
                  <a:gd name="T71" fmla="*/ 472 h 522"/>
                  <a:gd name="T72" fmla="*/ 662 w 780"/>
                  <a:gd name="T73" fmla="*/ 460 h 522"/>
                  <a:gd name="T74" fmla="*/ 692 w 780"/>
                  <a:gd name="T75" fmla="*/ 473 h 522"/>
                  <a:gd name="T76" fmla="*/ 756 w 780"/>
                  <a:gd name="T77" fmla="*/ 509 h 522"/>
                  <a:gd name="T78" fmla="*/ 718 w 780"/>
                  <a:gd name="T79" fmla="*/ 522 h 522"/>
                  <a:gd name="T80" fmla="*/ 643 w 780"/>
                  <a:gd name="T81" fmla="*/ 516 h 522"/>
                  <a:gd name="T82" fmla="*/ 594 w 780"/>
                  <a:gd name="T83" fmla="*/ 509 h 522"/>
                  <a:gd name="T84" fmla="*/ 557 w 780"/>
                  <a:gd name="T85" fmla="*/ 498 h 522"/>
                  <a:gd name="T86" fmla="*/ 531 w 780"/>
                  <a:gd name="T87" fmla="*/ 472 h 522"/>
                  <a:gd name="T88" fmla="*/ 480 w 780"/>
                  <a:gd name="T89" fmla="*/ 444 h 522"/>
                  <a:gd name="T90" fmla="*/ 437 w 780"/>
                  <a:gd name="T91" fmla="*/ 455 h 522"/>
                  <a:gd name="T92" fmla="*/ 388 w 780"/>
                  <a:gd name="T93" fmla="*/ 473 h 522"/>
                  <a:gd name="T94" fmla="*/ 341 w 780"/>
                  <a:gd name="T95" fmla="*/ 467 h 522"/>
                  <a:gd name="T96" fmla="*/ 347 w 780"/>
                  <a:gd name="T97" fmla="*/ 428 h 522"/>
                  <a:gd name="T98" fmla="*/ 461 w 780"/>
                  <a:gd name="T99" fmla="*/ 392 h 522"/>
                  <a:gd name="T100" fmla="*/ 452 w 780"/>
                  <a:gd name="T101" fmla="*/ 298 h 522"/>
                  <a:gd name="T102" fmla="*/ 405 w 780"/>
                  <a:gd name="T103" fmla="*/ 252 h 522"/>
                  <a:gd name="T104" fmla="*/ 371 w 780"/>
                  <a:gd name="T105" fmla="*/ 239 h 522"/>
                  <a:gd name="T106" fmla="*/ 332 w 780"/>
                  <a:gd name="T107" fmla="*/ 246 h 522"/>
                  <a:gd name="T108" fmla="*/ 349 w 780"/>
                  <a:gd name="T109" fmla="*/ 223 h 522"/>
                  <a:gd name="T110" fmla="*/ 260 w 780"/>
                  <a:gd name="T111" fmla="*/ 182 h 52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780"/>
                  <a:gd name="T169" fmla="*/ 0 h 522"/>
                  <a:gd name="T170" fmla="*/ 780 w 780"/>
                  <a:gd name="T171" fmla="*/ 522 h 52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780" h="522">
                    <a:moveTo>
                      <a:pt x="255" y="192"/>
                    </a:moveTo>
                    <a:lnTo>
                      <a:pt x="249" y="192"/>
                    </a:lnTo>
                    <a:lnTo>
                      <a:pt x="236" y="194"/>
                    </a:lnTo>
                    <a:lnTo>
                      <a:pt x="215" y="195"/>
                    </a:lnTo>
                    <a:lnTo>
                      <a:pt x="189" y="197"/>
                    </a:lnTo>
                    <a:lnTo>
                      <a:pt x="163" y="199"/>
                    </a:lnTo>
                    <a:lnTo>
                      <a:pt x="140" y="200"/>
                    </a:lnTo>
                    <a:lnTo>
                      <a:pt x="120" y="200"/>
                    </a:lnTo>
                    <a:lnTo>
                      <a:pt x="110" y="199"/>
                    </a:lnTo>
                    <a:lnTo>
                      <a:pt x="103" y="197"/>
                    </a:lnTo>
                    <a:lnTo>
                      <a:pt x="93" y="195"/>
                    </a:lnTo>
                    <a:lnTo>
                      <a:pt x="80" y="195"/>
                    </a:lnTo>
                    <a:lnTo>
                      <a:pt x="69" y="194"/>
                    </a:lnTo>
                    <a:lnTo>
                      <a:pt x="58" y="194"/>
                    </a:lnTo>
                    <a:lnTo>
                      <a:pt x="48" y="194"/>
                    </a:lnTo>
                    <a:lnTo>
                      <a:pt x="41" y="194"/>
                    </a:lnTo>
                    <a:lnTo>
                      <a:pt x="39" y="194"/>
                    </a:lnTo>
                    <a:lnTo>
                      <a:pt x="7" y="156"/>
                    </a:lnTo>
                    <a:lnTo>
                      <a:pt x="52" y="147"/>
                    </a:lnTo>
                    <a:lnTo>
                      <a:pt x="0" y="130"/>
                    </a:lnTo>
                    <a:lnTo>
                      <a:pt x="0" y="116"/>
                    </a:lnTo>
                    <a:lnTo>
                      <a:pt x="5" y="80"/>
                    </a:lnTo>
                    <a:lnTo>
                      <a:pt x="18" y="43"/>
                    </a:lnTo>
                    <a:lnTo>
                      <a:pt x="45" y="15"/>
                    </a:lnTo>
                    <a:lnTo>
                      <a:pt x="71" y="5"/>
                    </a:lnTo>
                    <a:lnTo>
                      <a:pt x="82" y="7"/>
                    </a:lnTo>
                    <a:lnTo>
                      <a:pt x="84" y="10"/>
                    </a:lnTo>
                    <a:lnTo>
                      <a:pt x="82" y="13"/>
                    </a:lnTo>
                    <a:lnTo>
                      <a:pt x="78" y="22"/>
                    </a:lnTo>
                    <a:lnTo>
                      <a:pt x="69" y="44"/>
                    </a:lnTo>
                    <a:lnTo>
                      <a:pt x="63" y="72"/>
                    </a:lnTo>
                    <a:lnTo>
                      <a:pt x="67" y="101"/>
                    </a:lnTo>
                    <a:lnTo>
                      <a:pt x="78" y="122"/>
                    </a:lnTo>
                    <a:lnTo>
                      <a:pt x="86" y="132"/>
                    </a:lnTo>
                    <a:lnTo>
                      <a:pt x="90" y="137"/>
                    </a:lnTo>
                    <a:lnTo>
                      <a:pt x="93" y="137"/>
                    </a:lnTo>
                    <a:lnTo>
                      <a:pt x="110" y="147"/>
                    </a:lnTo>
                    <a:lnTo>
                      <a:pt x="114" y="121"/>
                    </a:lnTo>
                    <a:lnTo>
                      <a:pt x="112" y="119"/>
                    </a:lnTo>
                    <a:lnTo>
                      <a:pt x="103" y="114"/>
                    </a:lnTo>
                    <a:lnTo>
                      <a:pt x="95" y="108"/>
                    </a:lnTo>
                    <a:lnTo>
                      <a:pt x="86" y="98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6" y="54"/>
                    </a:lnTo>
                    <a:lnTo>
                      <a:pt x="101" y="36"/>
                    </a:lnTo>
                    <a:lnTo>
                      <a:pt x="120" y="22"/>
                    </a:lnTo>
                    <a:lnTo>
                      <a:pt x="135" y="12"/>
                    </a:lnTo>
                    <a:lnTo>
                      <a:pt x="148" y="7"/>
                    </a:lnTo>
                    <a:lnTo>
                      <a:pt x="157" y="7"/>
                    </a:lnTo>
                    <a:lnTo>
                      <a:pt x="163" y="8"/>
                    </a:lnTo>
                    <a:lnTo>
                      <a:pt x="167" y="10"/>
                    </a:lnTo>
                    <a:lnTo>
                      <a:pt x="170" y="12"/>
                    </a:lnTo>
                    <a:lnTo>
                      <a:pt x="170" y="13"/>
                    </a:lnTo>
                    <a:lnTo>
                      <a:pt x="189" y="0"/>
                    </a:lnTo>
                    <a:lnTo>
                      <a:pt x="260" y="8"/>
                    </a:lnTo>
                    <a:lnTo>
                      <a:pt x="268" y="36"/>
                    </a:lnTo>
                    <a:lnTo>
                      <a:pt x="195" y="49"/>
                    </a:lnTo>
                    <a:lnTo>
                      <a:pt x="187" y="39"/>
                    </a:lnTo>
                    <a:lnTo>
                      <a:pt x="182" y="59"/>
                    </a:lnTo>
                    <a:lnTo>
                      <a:pt x="182" y="91"/>
                    </a:lnTo>
                    <a:lnTo>
                      <a:pt x="189" y="88"/>
                    </a:lnTo>
                    <a:lnTo>
                      <a:pt x="202" y="78"/>
                    </a:lnTo>
                    <a:lnTo>
                      <a:pt x="219" y="72"/>
                    </a:lnTo>
                    <a:lnTo>
                      <a:pt x="234" y="72"/>
                    </a:lnTo>
                    <a:lnTo>
                      <a:pt x="240" y="72"/>
                    </a:lnTo>
                    <a:lnTo>
                      <a:pt x="240" y="65"/>
                    </a:lnTo>
                    <a:lnTo>
                      <a:pt x="238" y="57"/>
                    </a:lnTo>
                    <a:lnTo>
                      <a:pt x="236" y="54"/>
                    </a:lnTo>
                    <a:lnTo>
                      <a:pt x="309" y="56"/>
                    </a:lnTo>
                    <a:lnTo>
                      <a:pt x="313" y="70"/>
                    </a:lnTo>
                    <a:lnTo>
                      <a:pt x="367" y="95"/>
                    </a:lnTo>
                    <a:lnTo>
                      <a:pt x="375" y="87"/>
                    </a:lnTo>
                    <a:lnTo>
                      <a:pt x="382" y="88"/>
                    </a:lnTo>
                    <a:lnTo>
                      <a:pt x="392" y="91"/>
                    </a:lnTo>
                    <a:lnTo>
                      <a:pt x="407" y="96"/>
                    </a:lnTo>
                    <a:lnTo>
                      <a:pt x="416" y="106"/>
                    </a:lnTo>
                    <a:lnTo>
                      <a:pt x="422" y="111"/>
                    </a:lnTo>
                    <a:lnTo>
                      <a:pt x="435" y="114"/>
                    </a:lnTo>
                    <a:lnTo>
                      <a:pt x="452" y="117"/>
                    </a:lnTo>
                    <a:lnTo>
                      <a:pt x="471" y="121"/>
                    </a:lnTo>
                    <a:lnTo>
                      <a:pt x="493" y="126"/>
                    </a:lnTo>
                    <a:lnTo>
                      <a:pt x="510" y="132"/>
                    </a:lnTo>
                    <a:lnTo>
                      <a:pt x="525" y="143"/>
                    </a:lnTo>
                    <a:lnTo>
                      <a:pt x="534" y="158"/>
                    </a:lnTo>
                    <a:lnTo>
                      <a:pt x="542" y="186"/>
                    </a:lnTo>
                    <a:lnTo>
                      <a:pt x="549" y="204"/>
                    </a:lnTo>
                    <a:lnTo>
                      <a:pt x="557" y="212"/>
                    </a:lnTo>
                    <a:lnTo>
                      <a:pt x="564" y="217"/>
                    </a:lnTo>
                    <a:lnTo>
                      <a:pt x="576" y="220"/>
                    </a:lnTo>
                    <a:lnTo>
                      <a:pt x="594" y="228"/>
                    </a:lnTo>
                    <a:lnTo>
                      <a:pt x="608" y="234"/>
                    </a:lnTo>
                    <a:lnTo>
                      <a:pt x="615" y="238"/>
                    </a:lnTo>
                    <a:lnTo>
                      <a:pt x="619" y="234"/>
                    </a:lnTo>
                    <a:lnTo>
                      <a:pt x="630" y="228"/>
                    </a:lnTo>
                    <a:lnTo>
                      <a:pt x="647" y="228"/>
                    </a:lnTo>
                    <a:lnTo>
                      <a:pt x="671" y="239"/>
                    </a:lnTo>
                    <a:lnTo>
                      <a:pt x="692" y="252"/>
                    </a:lnTo>
                    <a:lnTo>
                      <a:pt x="707" y="256"/>
                    </a:lnTo>
                    <a:lnTo>
                      <a:pt x="718" y="252"/>
                    </a:lnTo>
                    <a:lnTo>
                      <a:pt x="728" y="247"/>
                    </a:lnTo>
                    <a:lnTo>
                      <a:pt x="741" y="244"/>
                    </a:lnTo>
                    <a:lnTo>
                      <a:pt x="754" y="244"/>
                    </a:lnTo>
                    <a:lnTo>
                      <a:pt x="763" y="247"/>
                    </a:lnTo>
                    <a:lnTo>
                      <a:pt x="763" y="259"/>
                    </a:lnTo>
                    <a:lnTo>
                      <a:pt x="754" y="280"/>
                    </a:lnTo>
                    <a:lnTo>
                      <a:pt x="746" y="309"/>
                    </a:lnTo>
                    <a:lnTo>
                      <a:pt x="741" y="335"/>
                    </a:lnTo>
                    <a:lnTo>
                      <a:pt x="750" y="351"/>
                    </a:lnTo>
                    <a:lnTo>
                      <a:pt x="752" y="355"/>
                    </a:lnTo>
                    <a:lnTo>
                      <a:pt x="737" y="355"/>
                    </a:lnTo>
                    <a:lnTo>
                      <a:pt x="718" y="353"/>
                    </a:lnTo>
                    <a:lnTo>
                      <a:pt x="709" y="351"/>
                    </a:lnTo>
                    <a:lnTo>
                      <a:pt x="705" y="348"/>
                    </a:lnTo>
                    <a:lnTo>
                      <a:pt x="696" y="343"/>
                    </a:lnTo>
                    <a:lnTo>
                      <a:pt x="681" y="334"/>
                    </a:lnTo>
                    <a:lnTo>
                      <a:pt x="664" y="324"/>
                    </a:lnTo>
                    <a:lnTo>
                      <a:pt x="647" y="316"/>
                    </a:lnTo>
                    <a:lnTo>
                      <a:pt x="630" y="309"/>
                    </a:lnTo>
                    <a:lnTo>
                      <a:pt x="617" y="306"/>
                    </a:lnTo>
                    <a:lnTo>
                      <a:pt x="611" y="309"/>
                    </a:lnTo>
                    <a:lnTo>
                      <a:pt x="608" y="319"/>
                    </a:lnTo>
                    <a:lnTo>
                      <a:pt x="615" y="329"/>
                    </a:lnTo>
                    <a:lnTo>
                      <a:pt x="621" y="335"/>
                    </a:lnTo>
                    <a:lnTo>
                      <a:pt x="623" y="337"/>
                    </a:lnTo>
                    <a:lnTo>
                      <a:pt x="623" y="340"/>
                    </a:lnTo>
                    <a:lnTo>
                      <a:pt x="623" y="348"/>
                    </a:lnTo>
                    <a:lnTo>
                      <a:pt x="632" y="358"/>
                    </a:lnTo>
                    <a:lnTo>
                      <a:pt x="651" y="369"/>
                    </a:lnTo>
                    <a:lnTo>
                      <a:pt x="668" y="376"/>
                    </a:lnTo>
                    <a:lnTo>
                      <a:pt x="686" y="382"/>
                    </a:lnTo>
                    <a:lnTo>
                      <a:pt x="705" y="390"/>
                    </a:lnTo>
                    <a:lnTo>
                      <a:pt x="724" y="399"/>
                    </a:lnTo>
                    <a:lnTo>
                      <a:pt x="741" y="407"/>
                    </a:lnTo>
                    <a:lnTo>
                      <a:pt x="754" y="413"/>
                    </a:lnTo>
                    <a:lnTo>
                      <a:pt x="763" y="420"/>
                    </a:lnTo>
                    <a:lnTo>
                      <a:pt x="765" y="425"/>
                    </a:lnTo>
                    <a:lnTo>
                      <a:pt x="767" y="434"/>
                    </a:lnTo>
                    <a:lnTo>
                      <a:pt x="775" y="449"/>
                    </a:lnTo>
                    <a:lnTo>
                      <a:pt x="780" y="464"/>
                    </a:lnTo>
                    <a:lnTo>
                      <a:pt x="778" y="473"/>
                    </a:lnTo>
                    <a:lnTo>
                      <a:pt x="769" y="475"/>
                    </a:lnTo>
                    <a:lnTo>
                      <a:pt x="756" y="475"/>
                    </a:lnTo>
                    <a:lnTo>
                      <a:pt x="737" y="472"/>
                    </a:lnTo>
                    <a:lnTo>
                      <a:pt x="716" y="468"/>
                    </a:lnTo>
                    <a:lnTo>
                      <a:pt x="694" y="465"/>
                    </a:lnTo>
                    <a:lnTo>
                      <a:pt x="675" y="462"/>
                    </a:lnTo>
                    <a:lnTo>
                      <a:pt x="662" y="460"/>
                    </a:lnTo>
                    <a:lnTo>
                      <a:pt x="658" y="459"/>
                    </a:lnTo>
                    <a:lnTo>
                      <a:pt x="662" y="460"/>
                    </a:lnTo>
                    <a:lnTo>
                      <a:pt x="675" y="465"/>
                    </a:lnTo>
                    <a:lnTo>
                      <a:pt x="692" y="473"/>
                    </a:lnTo>
                    <a:lnTo>
                      <a:pt x="713" y="481"/>
                    </a:lnTo>
                    <a:lnTo>
                      <a:pt x="733" y="491"/>
                    </a:lnTo>
                    <a:lnTo>
                      <a:pt x="748" y="501"/>
                    </a:lnTo>
                    <a:lnTo>
                      <a:pt x="756" y="509"/>
                    </a:lnTo>
                    <a:lnTo>
                      <a:pt x="756" y="516"/>
                    </a:lnTo>
                    <a:lnTo>
                      <a:pt x="748" y="520"/>
                    </a:lnTo>
                    <a:lnTo>
                      <a:pt x="735" y="522"/>
                    </a:lnTo>
                    <a:lnTo>
                      <a:pt x="718" y="522"/>
                    </a:lnTo>
                    <a:lnTo>
                      <a:pt x="698" y="520"/>
                    </a:lnTo>
                    <a:lnTo>
                      <a:pt x="679" y="519"/>
                    </a:lnTo>
                    <a:lnTo>
                      <a:pt x="660" y="517"/>
                    </a:lnTo>
                    <a:lnTo>
                      <a:pt x="643" y="516"/>
                    </a:lnTo>
                    <a:lnTo>
                      <a:pt x="630" y="514"/>
                    </a:lnTo>
                    <a:lnTo>
                      <a:pt x="619" y="512"/>
                    </a:lnTo>
                    <a:lnTo>
                      <a:pt x="606" y="511"/>
                    </a:lnTo>
                    <a:lnTo>
                      <a:pt x="594" y="509"/>
                    </a:lnTo>
                    <a:lnTo>
                      <a:pt x="583" y="507"/>
                    </a:lnTo>
                    <a:lnTo>
                      <a:pt x="572" y="504"/>
                    </a:lnTo>
                    <a:lnTo>
                      <a:pt x="564" y="503"/>
                    </a:lnTo>
                    <a:lnTo>
                      <a:pt x="557" y="498"/>
                    </a:lnTo>
                    <a:lnTo>
                      <a:pt x="555" y="494"/>
                    </a:lnTo>
                    <a:lnTo>
                      <a:pt x="551" y="488"/>
                    </a:lnTo>
                    <a:lnTo>
                      <a:pt x="542" y="480"/>
                    </a:lnTo>
                    <a:lnTo>
                      <a:pt x="531" y="472"/>
                    </a:lnTo>
                    <a:lnTo>
                      <a:pt x="519" y="464"/>
                    </a:lnTo>
                    <a:lnTo>
                      <a:pt x="506" y="455"/>
                    </a:lnTo>
                    <a:lnTo>
                      <a:pt x="491" y="449"/>
                    </a:lnTo>
                    <a:lnTo>
                      <a:pt x="480" y="444"/>
                    </a:lnTo>
                    <a:lnTo>
                      <a:pt x="469" y="444"/>
                    </a:lnTo>
                    <a:lnTo>
                      <a:pt x="461" y="446"/>
                    </a:lnTo>
                    <a:lnTo>
                      <a:pt x="450" y="451"/>
                    </a:lnTo>
                    <a:lnTo>
                      <a:pt x="437" y="455"/>
                    </a:lnTo>
                    <a:lnTo>
                      <a:pt x="424" y="460"/>
                    </a:lnTo>
                    <a:lnTo>
                      <a:pt x="412" y="465"/>
                    </a:lnTo>
                    <a:lnTo>
                      <a:pt x="399" y="470"/>
                    </a:lnTo>
                    <a:lnTo>
                      <a:pt x="388" y="473"/>
                    </a:lnTo>
                    <a:lnTo>
                      <a:pt x="377" y="473"/>
                    </a:lnTo>
                    <a:lnTo>
                      <a:pt x="362" y="472"/>
                    </a:lnTo>
                    <a:lnTo>
                      <a:pt x="352" y="470"/>
                    </a:lnTo>
                    <a:lnTo>
                      <a:pt x="341" y="467"/>
                    </a:lnTo>
                    <a:lnTo>
                      <a:pt x="337" y="459"/>
                    </a:lnTo>
                    <a:lnTo>
                      <a:pt x="339" y="446"/>
                    </a:lnTo>
                    <a:lnTo>
                      <a:pt x="343" y="434"/>
                    </a:lnTo>
                    <a:lnTo>
                      <a:pt x="347" y="428"/>
                    </a:lnTo>
                    <a:lnTo>
                      <a:pt x="349" y="425"/>
                    </a:lnTo>
                    <a:lnTo>
                      <a:pt x="356" y="413"/>
                    </a:lnTo>
                    <a:lnTo>
                      <a:pt x="403" y="413"/>
                    </a:lnTo>
                    <a:lnTo>
                      <a:pt x="461" y="392"/>
                    </a:lnTo>
                    <a:lnTo>
                      <a:pt x="429" y="364"/>
                    </a:lnTo>
                    <a:lnTo>
                      <a:pt x="461" y="308"/>
                    </a:lnTo>
                    <a:lnTo>
                      <a:pt x="459" y="304"/>
                    </a:lnTo>
                    <a:lnTo>
                      <a:pt x="452" y="298"/>
                    </a:lnTo>
                    <a:lnTo>
                      <a:pt x="441" y="288"/>
                    </a:lnTo>
                    <a:lnTo>
                      <a:pt x="431" y="275"/>
                    </a:lnTo>
                    <a:lnTo>
                      <a:pt x="418" y="264"/>
                    </a:lnTo>
                    <a:lnTo>
                      <a:pt x="405" y="252"/>
                    </a:lnTo>
                    <a:lnTo>
                      <a:pt x="394" y="244"/>
                    </a:lnTo>
                    <a:lnTo>
                      <a:pt x="388" y="239"/>
                    </a:lnTo>
                    <a:lnTo>
                      <a:pt x="382" y="238"/>
                    </a:lnTo>
                    <a:lnTo>
                      <a:pt x="371" y="239"/>
                    </a:lnTo>
                    <a:lnTo>
                      <a:pt x="360" y="239"/>
                    </a:lnTo>
                    <a:lnTo>
                      <a:pt x="349" y="241"/>
                    </a:lnTo>
                    <a:lnTo>
                      <a:pt x="341" y="244"/>
                    </a:lnTo>
                    <a:lnTo>
                      <a:pt x="332" y="246"/>
                    </a:lnTo>
                    <a:lnTo>
                      <a:pt x="326" y="247"/>
                    </a:lnTo>
                    <a:lnTo>
                      <a:pt x="324" y="247"/>
                    </a:lnTo>
                    <a:lnTo>
                      <a:pt x="322" y="233"/>
                    </a:lnTo>
                    <a:lnTo>
                      <a:pt x="349" y="223"/>
                    </a:lnTo>
                    <a:lnTo>
                      <a:pt x="287" y="192"/>
                    </a:lnTo>
                    <a:lnTo>
                      <a:pt x="249" y="156"/>
                    </a:lnTo>
                    <a:lnTo>
                      <a:pt x="234" y="166"/>
                    </a:lnTo>
                    <a:lnTo>
                      <a:pt x="260" y="182"/>
                    </a:lnTo>
                    <a:lnTo>
                      <a:pt x="255" y="19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Freeform 43"/>
              <p:cNvSpPr>
                <a:spLocks/>
              </p:cNvSpPr>
              <p:nvPr/>
            </p:nvSpPr>
            <p:spPr bwMode="auto">
              <a:xfrm>
                <a:off x="2502" y="3665"/>
                <a:ext cx="197" cy="127"/>
              </a:xfrm>
              <a:custGeom>
                <a:avLst/>
                <a:gdLst>
                  <a:gd name="T0" fmla="*/ 43 w 197"/>
                  <a:gd name="T1" fmla="*/ 119 h 127"/>
                  <a:gd name="T2" fmla="*/ 41 w 197"/>
                  <a:gd name="T3" fmla="*/ 99 h 127"/>
                  <a:gd name="T4" fmla="*/ 0 w 197"/>
                  <a:gd name="T5" fmla="*/ 109 h 127"/>
                  <a:gd name="T6" fmla="*/ 7 w 197"/>
                  <a:gd name="T7" fmla="*/ 93 h 127"/>
                  <a:gd name="T8" fmla="*/ 19 w 197"/>
                  <a:gd name="T9" fmla="*/ 83 h 127"/>
                  <a:gd name="T10" fmla="*/ 30 w 197"/>
                  <a:gd name="T11" fmla="*/ 0 h 127"/>
                  <a:gd name="T12" fmla="*/ 47 w 197"/>
                  <a:gd name="T13" fmla="*/ 2 h 127"/>
                  <a:gd name="T14" fmla="*/ 49 w 197"/>
                  <a:gd name="T15" fmla="*/ 18 h 127"/>
                  <a:gd name="T16" fmla="*/ 81 w 197"/>
                  <a:gd name="T17" fmla="*/ 11 h 127"/>
                  <a:gd name="T18" fmla="*/ 109 w 197"/>
                  <a:gd name="T19" fmla="*/ 21 h 127"/>
                  <a:gd name="T20" fmla="*/ 156 w 197"/>
                  <a:gd name="T21" fmla="*/ 57 h 127"/>
                  <a:gd name="T22" fmla="*/ 156 w 197"/>
                  <a:gd name="T23" fmla="*/ 73 h 127"/>
                  <a:gd name="T24" fmla="*/ 184 w 197"/>
                  <a:gd name="T25" fmla="*/ 71 h 127"/>
                  <a:gd name="T26" fmla="*/ 197 w 197"/>
                  <a:gd name="T27" fmla="*/ 91 h 127"/>
                  <a:gd name="T28" fmla="*/ 169 w 197"/>
                  <a:gd name="T29" fmla="*/ 104 h 127"/>
                  <a:gd name="T30" fmla="*/ 135 w 197"/>
                  <a:gd name="T31" fmla="*/ 97 h 127"/>
                  <a:gd name="T32" fmla="*/ 131 w 197"/>
                  <a:gd name="T33" fmla="*/ 86 h 127"/>
                  <a:gd name="T34" fmla="*/ 109 w 197"/>
                  <a:gd name="T35" fmla="*/ 81 h 127"/>
                  <a:gd name="T36" fmla="*/ 101 w 197"/>
                  <a:gd name="T37" fmla="*/ 99 h 127"/>
                  <a:gd name="T38" fmla="*/ 81 w 197"/>
                  <a:gd name="T39" fmla="*/ 107 h 127"/>
                  <a:gd name="T40" fmla="*/ 75 w 197"/>
                  <a:gd name="T41" fmla="*/ 127 h 127"/>
                  <a:gd name="T42" fmla="*/ 43 w 197"/>
                  <a:gd name="T43" fmla="*/ 119 h 12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97"/>
                  <a:gd name="T67" fmla="*/ 0 h 127"/>
                  <a:gd name="T68" fmla="*/ 197 w 197"/>
                  <a:gd name="T69" fmla="*/ 127 h 12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97" h="127">
                    <a:moveTo>
                      <a:pt x="43" y="119"/>
                    </a:moveTo>
                    <a:lnTo>
                      <a:pt x="41" y="99"/>
                    </a:lnTo>
                    <a:lnTo>
                      <a:pt x="0" y="109"/>
                    </a:lnTo>
                    <a:lnTo>
                      <a:pt x="7" y="93"/>
                    </a:lnTo>
                    <a:lnTo>
                      <a:pt x="19" y="83"/>
                    </a:lnTo>
                    <a:lnTo>
                      <a:pt x="30" y="0"/>
                    </a:lnTo>
                    <a:lnTo>
                      <a:pt x="47" y="2"/>
                    </a:lnTo>
                    <a:lnTo>
                      <a:pt x="49" y="18"/>
                    </a:lnTo>
                    <a:lnTo>
                      <a:pt x="81" y="11"/>
                    </a:lnTo>
                    <a:lnTo>
                      <a:pt x="109" y="21"/>
                    </a:lnTo>
                    <a:lnTo>
                      <a:pt x="156" y="57"/>
                    </a:lnTo>
                    <a:lnTo>
                      <a:pt x="156" y="73"/>
                    </a:lnTo>
                    <a:lnTo>
                      <a:pt x="184" y="71"/>
                    </a:lnTo>
                    <a:lnTo>
                      <a:pt x="197" y="91"/>
                    </a:lnTo>
                    <a:lnTo>
                      <a:pt x="169" y="104"/>
                    </a:lnTo>
                    <a:lnTo>
                      <a:pt x="135" y="97"/>
                    </a:lnTo>
                    <a:lnTo>
                      <a:pt x="131" y="86"/>
                    </a:lnTo>
                    <a:lnTo>
                      <a:pt x="109" y="81"/>
                    </a:lnTo>
                    <a:lnTo>
                      <a:pt x="101" y="99"/>
                    </a:lnTo>
                    <a:lnTo>
                      <a:pt x="81" y="107"/>
                    </a:lnTo>
                    <a:lnTo>
                      <a:pt x="75" y="127"/>
                    </a:lnTo>
                    <a:lnTo>
                      <a:pt x="43" y="1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" name="Freeform 44"/>
              <p:cNvSpPr>
                <a:spLocks/>
              </p:cNvSpPr>
              <p:nvPr/>
            </p:nvSpPr>
            <p:spPr bwMode="auto">
              <a:xfrm>
                <a:off x="2603" y="3797"/>
                <a:ext cx="62" cy="42"/>
              </a:xfrm>
              <a:custGeom>
                <a:avLst/>
                <a:gdLst>
                  <a:gd name="T0" fmla="*/ 6 w 62"/>
                  <a:gd name="T1" fmla="*/ 3 h 42"/>
                  <a:gd name="T2" fmla="*/ 4 w 62"/>
                  <a:gd name="T3" fmla="*/ 8 h 42"/>
                  <a:gd name="T4" fmla="*/ 2 w 62"/>
                  <a:gd name="T5" fmla="*/ 19 h 42"/>
                  <a:gd name="T6" fmla="*/ 0 w 62"/>
                  <a:gd name="T7" fmla="*/ 31 h 42"/>
                  <a:gd name="T8" fmla="*/ 2 w 62"/>
                  <a:gd name="T9" fmla="*/ 40 h 42"/>
                  <a:gd name="T10" fmla="*/ 13 w 62"/>
                  <a:gd name="T11" fmla="*/ 42 h 42"/>
                  <a:gd name="T12" fmla="*/ 28 w 62"/>
                  <a:gd name="T13" fmla="*/ 39 h 42"/>
                  <a:gd name="T14" fmla="*/ 43 w 62"/>
                  <a:gd name="T15" fmla="*/ 31 h 42"/>
                  <a:gd name="T16" fmla="*/ 55 w 62"/>
                  <a:gd name="T17" fmla="*/ 21 h 42"/>
                  <a:gd name="T18" fmla="*/ 62 w 62"/>
                  <a:gd name="T19" fmla="*/ 11 h 42"/>
                  <a:gd name="T20" fmla="*/ 62 w 62"/>
                  <a:gd name="T21" fmla="*/ 5 h 42"/>
                  <a:gd name="T22" fmla="*/ 62 w 62"/>
                  <a:gd name="T23" fmla="*/ 1 h 42"/>
                  <a:gd name="T24" fmla="*/ 60 w 62"/>
                  <a:gd name="T25" fmla="*/ 0 h 42"/>
                  <a:gd name="T26" fmla="*/ 6 w 62"/>
                  <a:gd name="T27" fmla="*/ 3 h 4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2"/>
                  <a:gd name="T43" fmla="*/ 0 h 42"/>
                  <a:gd name="T44" fmla="*/ 62 w 62"/>
                  <a:gd name="T45" fmla="*/ 42 h 4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2" h="42">
                    <a:moveTo>
                      <a:pt x="6" y="3"/>
                    </a:moveTo>
                    <a:lnTo>
                      <a:pt x="4" y="8"/>
                    </a:lnTo>
                    <a:lnTo>
                      <a:pt x="2" y="19"/>
                    </a:lnTo>
                    <a:lnTo>
                      <a:pt x="0" y="31"/>
                    </a:lnTo>
                    <a:lnTo>
                      <a:pt x="2" y="40"/>
                    </a:lnTo>
                    <a:lnTo>
                      <a:pt x="13" y="42"/>
                    </a:lnTo>
                    <a:lnTo>
                      <a:pt x="28" y="39"/>
                    </a:lnTo>
                    <a:lnTo>
                      <a:pt x="43" y="31"/>
                    </a:lnTo>
                    <a:lnTo>
                      <a:pt x="55" y="21"/>
                    </a:lnTo>
                    <a:lnTo>
                      <a:pt x="62" y="11"/>
                    </a:lnTo>
                    <a:lnTo>
                      <a:pt x="62" y="5"/>
                    </a:lnTo>
                    <a:lnTo>
                      <a:pt x="62" y="1"/>
                    </a:lnTo>
                    <a:lnTo>
                      <a:pt x="60" y="0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" name="Freeform 45"/>
              <p:cNvSpPr>
                <a:spLocks/>
              </p:cNvSpPr>
              <p:nvPr/>
            </p:nvSpPr>
            <p:spPr bwMode="auto">
              <a:xfrm>
                <a:off x="2718" y="3818"/>
                <a:ext cx="37" cy="45"/>
              </a:xfrm>
              <a:custGeom>
                <a:avLst/>
                <a:gdLst>
                  <a:gd name="T0" fmla="*/ 26 w 37"/>
                  <a:gd name="T1" fmla="*/ 0 h 45"/>
                  <a:gd name="T2" fmla="*/ 0 w 37"/>
                  <a:gd name="T3" fmla="*/ 14 h 45"/>
                  <a:gd name="T4" fmla="*/ 0 w 37"/>
                  <a:gd name="T5" fmla="*/ 36 h 45"/>
                  <a:gd name="T6" fmla="*/ 28 w 37"/>
                  <a:gd name="T7" fmla="*/ 45 h 45"/>
                  <a:gd name="T8" fmla="*/ 32 w 37"/>
                  <a:gd name="T9" fmla="*/ 39 h 45"/>
                  <a:gd name="T10" fmla="*/ 37 w 37"/>
                  <a:gd name="T11" fmla="*/ 23 h 45"/>
                  <a:gd name="T12" fmla="*/ 37 w 37"/>
                  <a:gd name="T13" fmla="*/ 8 h 45"/>
                  <a:gd name="T14" fmla="*/ 26 w 37"/>
                  <a:gd name="T15" fmla="*/ 0 h 4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7"/>
                  <a:gd name="T25" fmla="*/ 0 h 45"/>
                  <a:gd name="T26" fmla="*/ 37 w 37"/>
                  <a:gd name="T27" fmla="*/ 45 h 4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7" h="45">
                    <a:moveTo>
                      <a:pt x="26" y="0"/>
                    </a:moveTo>
                    <a:lnTo>
                      <a:pt x="0" y="14"/>
                    </a:lnTo>
                    <a:lnTo>
                      <a:pt x="0" y="36"/>
                    </a:lnTo>
                    <a:lnTo>
                      <a:pt x="28" y="45"/>
                    </a:lnTo>
                    <a:lnTo>
                      <a:pt x="32" y="39"/>
                    </a:lnTo>
                    <a:lnTo>
                      <a:pt x="37" y="23"/>
                    </a:lnTo>
                    <a:lnTo>
                      <a:pt x="37" y="8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" name="Freeform 46"/>
              <p:cNvSpPr>
                <a:spLocks/>
              </p:cNvSpPr>
              <p:nvPr/>
            </p:nvSpPr>
            <p:spPr bwMode="auto">
              <a:xfrm>
                <a:off x="2744" y="3514"/>
                <a:ext cx="54" cy="44"/>
              </a:xfrm>
              <a:custGeom>
                <a:avLst/>
                <a:gdLst>
                  <a:gd name="T0" fmla="*/ 32 w 54"/>
                  <a:gd name="T1" fmla="*/ 0 h 44"/>
                  <a:gd name="T2" fmla="*/ 0 w 54"/>
                  <a:gd name="T3" fmla="*/ 18 h 44"/>
                  <a:gd name="T4" fmla="*/ 9 w 54"/>
                  <a:gd name="T5" fmla="*/ 44 h 44"/>
                  <a:gd name="T6" fmla="*/ 54 w 54"/>
                  <a:gd name="T7" fmla="*/ 31 h 44"/>
                  <a:gd name="T8" fmla="*/ 32 w 54"/>
                  <a:gd name="T9" fmla="*/ 0 h 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4"/>
                  <a:gd name="T16" fmla="*/ 0 h 44"/>
                  <a:gd name="T17" fmla="*/ 54 w 54"/>
                  <a:gd name="T18" fmla="*/ 44 h 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4" h="44">
                    <a:moveTo>
                      <a:pt x="32" y="0"/>
                    </a:moveTo>
                    <a:lnTo>
                      <a:pt x="0" y="18"/>
                    </a:lnTo>
                    <a:lnTo>
                      <a:pt x="9" y="44"/>
                    </a:lnTo>
                    <a:lnTo>
                      <a:pt x="54" y="31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4" name="Freeform 47"/>
              <p:cNvSpPr>
                <a:spLocks/>
              </p:cNvSpPr>
              <p:nvPr/>
            </p:nvSpPr>
            <p:spPr bwMode="auto">
              <a:xfrm>
                <a:off x="2761" y="3758"/>
                <a:ext cx="41" cy="17"/>
              </a:xfrm>
              <a:custGeom>
                <a:avLst/>
                <a:gdLst>
                  <a:gd name="T0" fmla="*/ 17 w 41"/>
                  <a:gd name="T1" fmla="*/ 16 h 17"/>
                  <a:gd name="T2" fmla="*/ 26 w 41"/>
                  <a:gd name="T3" fmla="*/ 17 h 17"/>
                  <a:gd name="T4" fmla="*/ 32 w 41"/>
                  <a:gd name="T5" fmla="*/ 17 h 17"/>
                  <a:gd name="T6" fmla="*/ 39 w 41"/>
                  <a:gd name="T7" fmla="*/ 17 h 17"/>
                  <a:gd name="T8" fmla="*/ 41 w 41"/>
                  <a:gd name="T9" fmla="*/ 16 h 17"/>
                  <a:gd name="T10" fmla="*/ 41 w 41"/>
                  <a:gd name="T11" fmla="*/ 13 h 17"/>
                  <a:gd name="T12" fmla="*/ 39 w 41"/>
                  <a:gd name="T13" fmla="*/ 9 h 17"/>
                  <a:gd name="T14" fmla="*/ 32 w 41"/>
                  <a:gd name="T15" fmla="*/ 6 h 17"/>
                  <a:gd name="T16" fmla="*/ 24 w 41"/>
                  <a:gd name="T17" fmla="*/ 3 h 17"/>
                  <a:gd name="T18" fmla="*/ 15 w 41"/>
                  <a:gd name="T19" fmla="*/ 1 h 17"/>
                  <a:gd name="T20" fmla="*/ 9 w 41"/>
                  <a:gd name="T21" fmla="*/ 0 h 17"/>
                  <a:gd name="T22" fmla="*/ 2 w 41"/>
                  <a:gd name="T23" fmla="*/ 0 h 17"/>
                  <a:gd name="T24" fmla="*/ 0 w 41"/>
                  <a:gd name="T25" fmla="*/ 3 h 17"/>
                  <a:gd name="T26" fmla="*/ 0 w 41"/>
                  <a:gd name="T27" fmla="*/ 6 h 17"/>
                  <a:gd name="T28" fmla="*/ 4 w 41"/>
                  <a:gd name="T29" fmla="*/ 9 h 17"/>
                  <a:gd name="T30" fmla="*/ 11 w 41"/>
                  <a:gd name="T31" fmla="*/ 13 h 17"/>
                  <a:gd name="T32" fmla="*/ 17 w 41"/>
                  <a:gd name="T33" fmla="*/ 16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1"/>
                  <a:gd name="T52" fmla="*/ 0 h 17"/>
                  <a:gd name="T53" fmla="*/ 41 w 41"/>
                  <a:gd name="T54" fmla="*/ 17 h 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1" h="17">
                    <a:moveTo>
                      <a:pt x="17" y="16"/>
                    </a:moveTo>
                    <a:lnTo>
                      <a:pt x="26" y="17"/>
                    </a:lnTo>
                    <a:lnTo>
                      <a:pt x="32" y="17"/>
                    </a:lnTo>
                    <a:lnTo>
                      <a:pt x="39" y="17"/>
                    </a:lnTo>
                    <a:lnTo>
                      <a:pt x="41" y="16"/>
                    </a:lnTo>
                    <a:lnTo>
                      <a:pt x="41" y="13"/>
                    </a:lnTo>
                    <a:lnTo>
                      <a:pt x="39" y="9"/>
                    </a:lnTo>
                    <a:lnTo>
                      <a:pt x="32" y="6"/>
                    </a:lnTo>
                    <a:lnTo>
                      <a:pt x="24" y="3"/>
                    </a:lnTo>
                    <a:lnTo>
                      <a:pt x="15" y="1"/>
                    </a:lnTo>
                    <a:lnTo>
                      <a:pt x="9" y="0"/>
                    </a:lnTo>
                    <a:lnTo>
                      <a:pt x="2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4" y="9"/>
                    </a:lnTo>
                    <a:lnTo>
                      <a:pt x="11" y="13"/>
                    </a:lnTo>
                    <a:lnTo>
                      <a:pt x="17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" name="Freeform 48"/>
              <p:cNvSpPr>
                <a:spLocks/>
              </p:cNvSpPr>
              <p:nvPr/>
            </p:nvSpPr>
            <p:spPr bwMode="auto">
              <a:xfrm>
                <a:off x="2798" y="3743"/>
                <a:ext cx="30" cy="16"/>
              </a:xfrm>
              <a:custGeom>
                <a:avLst/>
                <a:gdLst>
                  <a:gd name="T0" fmla="*/ 12 w 30"/>
                  <a:gd name="T1" fmla="*/ 15 h 16"/>
                  <a:gd name="T2" fmla="*/ 19 w 30"/>
                  <a:gd name="T3" fmla="*/ 16 h 16"/>
                  <a:gd name="T4" fmla="*/ 23 w 30"/>
                  <a:gd name="T5" fmla="*/ 16 h 16"/>
                  <a:gd name="T6" fmla="*/ 27 w 30"/>
                  <a:gd name="T7" fmla="*/ 16 h 16"/>
                  <a:gd name="T8" fmla="*/ 30 w 30"/>
                  <a:gd name="T9" fmla="*/ 15 h 16"/>
                  <a:gd name="T10" fmla="*/ 30 w 30"/>
                  <a:gd name="T11" fmla="*/ 11 h 16"/>
                  <a:gd name="T12" fmla="*/ 27 w 30"/>
                  <a:gd name="T13" fmla="*/ 8 h 16"/>
                  <a:gd name="T14" fmla="*/ 23 w 30"/>
                  <a:gd name="T15" fmla="*/ 6 h 16"/>
                  <a:gd name="T16" fmla="*/ 17 w 30"/>
                  <a:gd name="T17" fmla="*/ 3 h 16"/>
                  <a:gd name="T18" fmla="*/ 10 w 30"/>
                  <a:gd name="T19" fmla="*/ 2 h 16"/>
                  <a:gd name="T20" fmla="*/ 6 w 30"/>
                  <a:gd name="T21" fmla="*/ 0 h 16"/>
                  <a:gd name="T22" fmla="*/ 2 w 30"/>
                  <a:gd name="T23" fmla="*/ 2 h 16"/>
                  <a:gd name="T24" fmla="*/ 0 w 30"/>
                  <a:gd name="T25" fmla="*/ 3 h 16"/>
                  <a:gd name="T26" fmla="*/ 0 w 30"/>
                  <a:gd name="T27" fmla="*/ 6 h 16"/>
                  <a:gd name="T28" fmla="*/ 2 w 30"/>
                  <a:gd name="T29" fmla="*/ 8 h 16"/>
                  <a:gd name="T30" fmla="*/ 6 w 30"/>
                  <a:gd name="T31" fmla="*/ 11 h 16"/>
                  <a:gd name="T32" fmla="*/ 12 w 30"/>
                  <a:gd name="T33" fmla="*/ 15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16"/>
                  <a:gd name="T53" fmla="*/ 30 w 30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16">
                    <a:moveTo>
                      <a:pt x="12" y="15"/>
                    </a:moveTo>
                    <a:lnTo>
                      <a:pt x="19" y="16"/>
                    </a:lnTo>
                    <a:lnTo>
                      <a:pt x="23" y="16"/>
                    </a:lnTo>
                    <a:lnTo>
                      <a:pt x="27" y="16"/>
                    </a:lnTo>
                    <a:lnTo>
                      <a:pt x="30" y="15"/>
                    </a:lnTo>
                    <a:lnTo>
                      <a:pt x="30" y="11"/>
                    </a:lnTo>
                    <a:lnTo>
                      <a:pt x="27" y="8"/>
                    </a:lnTo>
                    <a:lnTo>
                      <a:pt x="23" y="6"/>
                    </a:lnTo>
                    <a:lnTo>
                      <a:pt x="17" y="3"/>
                    </a:lnTo>
                    <a:lnTo>
                      <a:pt x="10" y="2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2" y="8"/>
                    </a:lnTo>
                    <a:lnTo>
                      <a:pt x="6" y="11"/>
                    </a:lnTo>
                    <a:lnTo>
                      <a:pt x="12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" name="Freeform 49"/>
              <p:cNvSpPr>
                <a:spLocks/>
              </p:cNvSpPr>
              <p:nvPr/>
            </p:nvSpPr>
            <p:spPr bwMode="auto">
              <a:xfrm>
                <a:off x="2791" y="3509"/>
                <a:ext cx="30" cy="16"/>
              </a:xfrm>
              <a:custGeom>
                <a:avLst/>
                <a:gdLst>
                  <a:gd name="T0" fmla="*/ 13 w 30"/>
                  <a:gd name="T1" fmla="*/ 13 h 16"/>
                  <a:gd name="T2" fmla="*/ 19 w 30"/>
                  <a:gd name="T3" fmla="*/ 15 h 16"/>
                  <a:gd name="T4" fmla="*/ 24 w 30"/>
                  <a:gd name="T5" fmla="*/ 16 h 16"/>
                  <a:gd name="T6" fmla="*/ 28 w 30"/>
                  <a:gd name="T7" fmla="*/ 16 h 16"/>
                  <a:gd name="T8" fmla="*/ 30 w 30"/>
                  <a:gd name="T9" fmla="*/ 15 h 16"/>
                  <a:gd name="T10" fmla="*/ 30 w 30"/>
                  <a:gd name="T11" fmla="*/ 11 h 16"/>
                  <a:gd name="T12" fmla="*/ 28 w 30"/>
                  <a:gd name="T13" fmla="*/ 8 h 16"/>
                  <a:gd name="T14" fmla="*/ 24 w 30"/>
                  <a:gd name="T15" fmla="*/ 6 h 16"/>
                  <a:gd name="T16" fmla="*/ 17 w 30"/>
                  <a:gd name="T17" fmla="*/ 3 h 16"/>
                  <a:gd name="T18" fmla="*/ 13 w 30"/>
                  <a:gd name="T19" fmla="*/ 2 h 16"/>
                  <a:gd name="T20" fmla="*/ 7 w 30"/>
                  <a:gd name="T21" fmla="*/ 0 h 16"/>
                  <a:gd name="T22" fmla="*/ 2 w 30"/>
                  <a:gd name="T23" fmla="*/ 2 h 16"/>
                  <a:gd name="T24" fmla="*/ 0 w 30"/>
                  <a:gd name="T25" fmla="*/ 3 h 16"/>
                  <a:gd name="T26" fmla="*/ 0 w 30"/>
                  <a:gd name="T27" fmla="*/ 5 h 16"/>
                  <a:gd name="T28" fmla="*/ 2 w 30"/>
                  <a:gd name="T29" fmla="*/ 8 h 16"/>
                  <a:gd name="T30" fmla="*/ 7 w 30"/>
                  <a:gd name="T31" fmla="*/ 10 h 16"/>
                  <a:gd name="T32" fmla="*/ 13 w 30"/>
                  <a:gd name="T33" fmla="*/ 13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16"/>
                  <a:gd name="T53" fmla="*/ 30 w 30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16">
                    <a:moveTo>
                      <a:pt x="13" y="13"/>
                    </a:moveTo>
                    <a:lnTo>
                      <a:pt x="19" y="15"/>
                    </a:lnTo>
                    <a:lnTo>
                      <a:pt x="24" y="16"/>
                    </a:lnTo>
                    <a:lnTo>
                      <a:pt x="28" y="16"/>
                    </a:lnTo>
                    <a:lnTo>
                      <a:pt x="30" y="15"/>
                    </a:lnTo>
                    <a:lnTo>
                      <a:pt x="30" y="11"/>
                    </a:lnTo>
                    <a:lnTo>
                      <a:pt x="28" y="8"/>
                    </a:lnTo>
                    <a:lnTo>
                      <a:pt x="24" y="6"/>
                    </a:lnTo>
                    <a:lnTo>
                      <a:pt x="17" y="3"/>
                    </a:lnTo>
                    <a:lnTo>
                      <a:pt x="13" y="2"/>
                    </a:lnTo>
                    <a:lnTo>
                      <a:pt x="7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2" y="8"/>
                    </a:lnTo>
                    <a:lnTo>
                      <a:pt x="7" y="10"/>
                    </a:lnTo>
                    <a:lnTo>
                      <a:pt x="13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" name="Freeform 50"/>
              <p:cNvSpPr>
                <a:spLocks/>
              </p:cNvSpPr>
              <p:nvPr/>
            </p:nvSpPr>
            <p:spPr bwMode="auto">
              <a:xfrm>
                <a:off x="3196" y="3764"/>
                <a:ext cx="30" cy="16"/>
              </a:xfrm>
              <a:custGeom>
                <a:avLst/>
                <a:gdLst>
                  <a:gd name="T0" fmla="*/ 13 w 30"/>
                  <a:gd name="T1" fmla="*/ 13 h 16"/>
                  <a:gd name="T2" fmla="*/ 17 w 30"/>
                  <a:gd name="T3" fmla="*/ 15 h 16"/>
                  <a:gd name="T4" fmla="*/ 23 w 30"/>
                  <a:gd name="T5" fmla="*/ 16 h 16"/>
                  <a:gd name="T6" fmla="*/ 28 w 30"/>
                  <a:gd name="T7" fmla="*/ 16 h 16"/>
                  <a:gd name="T8" fmla="*/ 30 w 30"/>
                  <a:gd name="T9" fmla="*/ 15 h 16"/>
                  <a:gd name="T10" fmla="*/ 30 w 30"/>
                  <a:gd name="T11" fmla="*/ 11 h 16"/>
                  <a:gd name="T12" fmla="*/ 28 w 30"/>
                  <a:gd name="T13" fmla="*/ 8 h 16"/>
                  <a:gd name="T14" fmla="*/ 23 w 30"/>
                  <a:gd name="T15" fmla="*/ 7 h 16"/>
                  <a:gd name="T16" fmla="*/ 17 w 30"/>
                  <a:gd name="T17" fmla="*/ 3 h 16"/>
                  <a:gd name="T18" fmla="*/ 10 w 30"/>
                  <a:gd name="T19" fmla="*/ 2 h 16"/>
                  <a:gd name="T20" fmla="*/ 6 w 30"/>
                  <a:gd name="T21" fmla="*/ 0 h 16"/>
                  <a:gd name="T22" fmla="*/ 2 w 30"/>
                  <a:gd name="T23" fmla="*/ 0 h 16"/>
                  <a:gd name="T24" fmla="*/ 0 w 30"/>
                  <a:gd name="T25" fmla="*/ 2 h 16"/>
                  <a:gd name="T26" fmla="*/ 0 w 30"/>
                  <a:gd name="T27" fmla="*/ 5 h 16"/>
                  <a:gd name="T28" fmla="*/ 2 w 30"/>
                  <a:gd name="T29" fmla="*/ 7 h 16"/>
                  <a:gd name="T30" fmla="*/ 6 w 30"/>
                  <a:gd name="T31" fmla="*/ 10 h 16"/>
                  <a:gd name="T32" fmla="*/ 13 w 30"/>
                  <a:gd name="T33" fmla="*/ 13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16"/>
                  <a:gd name="T53" fmla="*/ 30 w 30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16">
                    <a:moveTo>
                      <a:pt x="13" y="13"/>
                    </a:moveTo>
                    <a:lnTo>
                      <a:pt x="17" y="15"/>
                    </a:lnTo>
                    <a:lnTo>
                      <a:pt x="23" y="16"/>
                    </a:lnTo>
                    <a:lnTo>
                      <a:pt x="28" y="16"/>
                    </a:lnTo>
                    <a:lnTo>
                      <a:pt x="30" y="15"/>
                    </a:lnTo>
                    <a:lnTo>
                      <a:pt x="30" y="11"/>
                    </a:lnTo>
                    <a:lnTo>
                      <a:pt x="28" y="8"/>
                    </a:lnTo>
                    <a:lnTo>
                      <a:pt x="23" y="7"/>
                    </a:lnTo>
                    <a:lnTo>
                      <a:pt x="17" y="3"/>
                    </a:lnTo>
                    <a:lnTo>
                      <a:pt x="10" y="2"/>
                    </a:lnTo>
                    <a:lnTo>
                      <a:pt x="6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2" y="7"/>
                    </a:lnTo>
                    <a:lnTo>
                      <a:pt x="6" y="10"/>
                    </a:lnTo>
                    <a:lnTo>
                      <a:pt x="13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" name="Freeform 51"/>
              <p:cNvSpPr>
                <a:spLocks/>
              </p:cNvSpPr>
              <p:nvPr/>
            </p:nvSpPr>
            <p:spPr bwMode="auto">
              <a:xfrm>
                <a:off x="2181" y="3039"/>
                <a:ext cx="23" cy="29"/>
              </a:xfrm>
              <a:custGeom>
                <a:avLst/>
                <a:gdLst>
                  <a:gd name="T0" fmla="*/ 0 w 23"/>
                  <a:gd name="T1" fmla="*/ 16 h 29"/>
                  <a:gd name="T2" fmla="*/ 4 w 23"/>
                  <a:gd name="T3" fmla="*/ 21 h 29"/>
                  <a:gd name="T4" fmla="*/ 8 w 23"/>
                  <a:gd name="T5" fmla="*/ 26 h 29"/>
                  <a:gd name="T6" fmla="*/ 13 w 23"/>
                  <a:gd name="T7" fmla="*/ 29 h 29"/>
                  <a:gd name="T8" fmla="*/ 17 w 23"/>
                  <a:gd name="T9" fmla="*/ 29 h 29"/>
                  <a:gd name="T10" fmla="*/ 21 w 23"/>
                  <a:gd name="T11" fmla="*/ 28 h 29"/>
                  <a:gd name="T12" fmla="*/ 23 w 23"/>
                  <a:gd name="T13" fmla="*/ 23 h 29"/>
                  <a:gd name="T14" fmla="*/ 23 w 23"/>
                  <a:gd name="T15" fmla="*/ 20 h 29"/>
                  <a:gd name="T16" fmla="*/ 23 w 23"/>
                  <a:gd name="T17" fmla="*/ 13 h 29"/>
                  <a:gd name="T18" fmla="*/ 19 w 23"/>
                  <a:gd name="T19" fmla="*/ 7 h 29"/>
                  <a:gd name="T20" fmla="*/ 15 w 23"/>
                  <a:gd name="T21" fmla="*/ 2 h 29"/>
                  <a:gd name="T22" fmla="*/ 11 w 23"/>
                  <a:gd name="T23" fmla="*/ 0 h 29"/>
                  <a:gd name="T24" fmla="*/ 6 w 23"/>
                  <a:gd name="T25" fmla="*/ 0 h 29"/>
                  <a:gd name="T26" fmla="*/ 2 w 23"/>
                  <a:gd name="T27" fmla="*/ 2 h 29"/>
                  <a:gd name="T28" fmla="*/ 0 w 23"/>
                  <a:gd name="T29" fmla="*/ 5 h 29"/>
                  <a:gd name="T30" fmla="*/ 0 w 23"/>
                  <a:gd name="T31" fmla="*/ 10 h 29"/>
                  <a:gd name="T32" fmla="*/ 0 w 23"/>
                  <a:gd name="T33" fmla="*/ 16 h 2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3"/>
                  <a:gd name="T52" fmla="*/ 0 h 29"/>
                  <a:gd name="T53" fmla="*/ 23 w 23"/>
                  <a:gd name="T54" fmla="*/ 29 h 2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3" h="29">
                    <a:moveTo>
                      <a:pt x="0" y="16"/>
                    </a:moveTo>
                    <a:lnTo>
                      <a:pt x="4" y="21"/>
                    </a:lnTo>
                    <a:lnTo>
                      <a:pt x="8" y="26"/>
                    </a:lnTo>
                    <a:lnTo>
                      <a:pt x="13" y="29"/>
                    </a:lnTo>
                    <a:lnTo>
                      <a:pt x="17" y="29"/>
                    </a:lnTo>
                    <a:lnTo>
                      <a:pt x="21" y="28"/>
                    </a:lnTo>
                    <a:lnTo>
                      <a:pt x="23" y="23"/>
                    </a:lnTo>
                    <a:lnTo>
                      <a:pt x="23" y="20"/>
                    </a:lnTo>
                    <a:lnTo>
                      <a:pt x="23" y="13"/>
                    </a:lnTo>
                    <a:lnTo>
                      <a:pt x="19" y="7"/>
                    </a:lnTo>
                    <a:lnTo>
                      <a:pt x="15" y="2"/>
                    </a:lnTo>
                    <a:lnTo>
                      <a:pt x="11" y="0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0" y="5"/>
                    </a:lnTo>
                    <a:lnTo>
                      <a:pt x="0" y="1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9" name="Freeform 52"/>
              <p:cNvSpPr>
                <a:spLocks/>
              </p:cNvSpPr>
              <p:nvPr/>
            </p:nvSpPr>
            <p:spPr bwMode="auto">
              <a:xfrm>
                <a:off x="2299" y="2919"/>
                <a:ext cx="25" cy="34"/>
              </a:xfrm>
              <a:custGeom>
                <a:avLst/>
                <a:gdLst>
                  <a:gd name="T0" fmla="*/ 0 w 25"/>
                  <a:gd name="T1" fmla="*/ 19 h 34"/>
                  <a:gd name="T2" fmla="*/ 2 w 25"/>
                  <a:gd name="T3" fmla="*/ 26 h 34"/>
                  <a:gd name="T4" fmla="*/ 6 w 25"/>
                  <a:gd name="T5" fmla="*/ 31 h 34"/>
                  <a:gd name="T6" fmla="*/ 10 w 25"/>
                  <a:gd name="T7" fmla="*/ 34 h 34"/>
                  <a:gd name="T8" fmla="*/ 15 w 25"/>
                  <a:gd name="T9" fmla="*/ 34 h 34"/>
                  <a:gd name="T10" fmla="*/ 19 w 25"/>
                  <a:gd name="T11" fmla="*/ 32 h 34"/>
                  <a:gd name="T12" fmla="*/ 23 w 25"/>
                  <a:gd name="T13" fmla="*/ 29 h 34"/>
                  <a:gd name="T14" fmla="*/ 25 w 25"/>
                  <a:gd name="T15" fmla="*/ 23 h 34"/>
                  <a:gd name="T16" fmla="*/ 25 w 25"/>
                  <a:gd name="T17" fmla="*/ 16 h 34"/>
                  <a:gd name="T18" fmla="*/ 23 w 25"/>
                  <a:gd name="T19" fmla="*/ 10 h 34"/>
                  <a:gd name="T20" fmla="*/ 21 w 25"/>
                  <a:gd name="T21" fmla="*/ 5 h 34"/>
                  <a:gd name="T22" fmla="*/ 17 w 25"/>
                  <a:gd name="T23" fmla="*/ 2 h 34"/>
                  <a:gd name="T24" fmla="*/ 10 w 25"/>
                  <a:gd name="T25" fmla="*/ 0 h 34"/>
                  <a:gd name="T26" fmla="*/ 6 w 25"/>
                  <a:gd name="T27" fmla="*/ 2 h 34"/>
                  <a:gd name="T28" fmla="*/ 2 w 25"/>
                  <a:gd name="T29" fmla="*/ 6 h 34"/>
                  <a:gd name="T30" fmla="*/ 0 w 25"/>
                  <a:gd name="T31" fmla="*/ 13 h 34"/>
                  <a:gd name="T32" fmla="*/ 0 w 25"/>
                  <a:gd name="T33" fmla="*/ 19 h 3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34"/>
                  <a:gd name="T53" fmla="*/ 25 w 25"/>
                  <a:gd name="T54" fmla="*/ 34 h 3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34">
                    <a:moveTo>
                      <a:pt x="0" y="19"/>
                    </a:moveTo>
                    <a:lnTo>
                      <a:pt x="2" y="26"/>
                    </a:lnTo>
                    <a:lnTo>
                      <a:pt x="6" y="31"/>
                    </a:lnTo>
                    <a:lnTo>
                      <a:pt x="10" y="34"/>
                    </a:lnTo>
                    <a:lnTo>
                      <a:pt x="15" y="34"/>
                    </a:lnTo>
                    <a:lnTo>
                      <a:pt x="19" y="32"/>
                    </a:lnTo>
                    <a:lnTo>
                      <a:pt x="23" y="29"/>
                    </a:lnTo>
                    <a:lnTo>
                      <a:pt x="25" y="23"/>
                    </a:lnTo>
                    <a:lnTo>
                      <a:pt x="25" y="16"/>
                    </a:lnTo>
                    <a:lnTo>
                      <a:pt x="23" y="10"/>
                    </a:lnTo>
                    <a:lnTo>
                      <a:pt x="21" y="5"/>
                    </a:lnTo>
                    <a:lnTo>
                      <a:pt x="17" y="2"/>
                    </a:lnTo>
                    <a:lnTo>
                      <a:pt x="10" y="0"/>
                    </a:lnTo>
                    <a:lnTo>
                      <a:pt x="6" y="2"/>
                    </a:lnTo>
                    <a:lnTo>
                      <a:pt x="2" y="6"/>
                    </a:lnTo>
                    <a:lnTo>
                      <a:pt x="0" y="13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" name="Freeform 53"/>
              <p:cNvSpPr>
                <a:spLocks/>
              </p:cNvSpPr>
              <p:nvPr/>
            </p:nvSpPr>
            <p:spPr bwMode="auto">
              <a:xfrm>
                <a:off x="1915" y="3064"/>
                <a:ext cx="43" cy="21"/>
              </a:xfrm>
              <a:custGeom>
                <a:avLst/>
                <a:gdLst>
                  <a:gd name="T0" fmla="*/ 15 w 43"/>
                  <a:gd name="T1" fmla="*/ 3 h 21"/>
                  <a:gd name="T2" fmla="*/ 9 w 43"/>
                  <a:gd name="T3" fmla="*/ 6 h 21"/>
                  <a:gd name="T4" fmla="*/ 3 w 43"/>
                  <a:gd name="T5" fmla="*/ 11 h 21"/>
                  <a:gd name="T6" fmla="*/ 0 w 43"/>
                  <a:gd name="T7" fmla="*/ 14 h 21"/>
                  <a:gd name="T8" fmla="*/ 3 w 43"/>
                  <a:gd name="T9" fmla="*/ 19 h 21"/>
                  <a:gd name="T10" fmla="*/ 7 w 43"/>
                  <a:gd name="T11" fmla="*/ 21 h 21"/>
                  <a:gd name="T12" fmla="*/ 13 w 43"/>
                  <a:gd name="T13" fmla="*/ 21 h 21"/>
                  <a:gd name="T14" fmla="*/ 20 w 43"/>
                  <a:gd name="T15" fmla="*/ 21 h 21"/>
                  <a:gd name="T16" fmla="*/ 28 w 43"/>
                  <a:gd name="T17" fmla="*/ 19 h 21"/>
                  <a:gd name="T18" fmla="*/ 35 w 43"/>
                  <a:gd name="T19" fmla="*/ 16 h 21"/>
                  <a:gd name="T20" fmla="*/ 41 w 43"/>
                  <a:gd name="T21" fmla="*/ 11 h 21"/>
                  <a:gd name="T22" fmla="*/ 43 w 43"/>
                  <a:gd name="T23" fmla="*/ 6 h 21"/>
                  <a:gd name="T24" fmla="*/ 41 w 43"/>
                  <a:gd name="T25" fmla="*/ 3 h 21"/>
                  <a:gd name="T26" fmla="*/ 37 w 43"/>
                  <a:gd name="T27" fmla="*/ 0 h 21"/>
                  <a:gd name="T28" fmla="*/ 30 w 43"/>
                  <a:gd name="T29" fmla="*/ 0 h 21"/>
                  <a:gd name="T30" fmla="*/ 24 w 43"/>
                  <a:gd name="T31" fmla="*/ 0 h 21"/>
                  <a:gd name="T32" fmla="*/ 15 w 43"/>
                  <a:gd name="T33" fmla="*/ 3 h 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21"/>
                  <a:gd name="T53" fmla="*/ 43 w 43"/>
                  <a:gd name="T54" fmla="*/ 21 h 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21">
                    <a:moveTo>
                      <a:pt x="15" y="3"/>
                    </a:moveTo>
                    <a:lnTo>
                      <a:pt x="9" y="6"/>
                    </a:lnTo>
                    <a:lnTo>
                      <a:pt x="3" y="11"/>
                    </a:lnTo>
                    <a:lnTo>
                      <a:pt x="0" y="14"/>
                    </a:lnTo>
                    <a:lnTo>
                      <a:pt x="3" y="19"/>
                    </a:lnTo>
                    <a:lnTo>
                      <a:pt x="7" y="21"/>
                    </a:lnTo>
                    <a:lnTo>
                      <a:pt x="13" y="21"/>
                    </a:lnTo>
                    <a:lnTo>
                      <a:pt x="20" y="21"/>
                    </a:lnTo>
                    <a:lnTo>
                      <a:pt x="28" y="19"/>
                    </a:lnTo>
                    <a:lnTo>
                      <a:pt x="35" y="16"/>
                    </a:lnTo>
                    <a:lnTo>
                      <a:pt x="41" y="11"/>
                    </a:lnTo>
                    <a:lnTo>
                      <a:pt x="43" y="6"/>
                    </a:lnTo>
                    <a:lnTo>
                      <a:pt x="41" y="3"/>
                    </a:lnTo>
                    <a:lnTo>
                      <a:pt x="37" y="0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15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1" name="Freeform 54"/>
              <p:cNvSpPr>
                <a:spLocks/>
              </p:cNvSpPr>
              <p:nvPr/>
            </p:nvSpPr>
            <p:spPr bwMode="auto">
              <a:xfrm>
                <a:off x="2320" y="3057"/>
                <a:ext cx="43" cy="20"/>
              </a:xfrm>
              <a:custGeom>
                <a:avLst/>
                <a:gdLst>
                  <a:gd name="T0" fmla="*/ 22 w 43"/>
                  <a:gd name="T1" fmla="*/ 0 h 20"/>
                  <a:gd name="T2" fmla="*/ 13 w 43"/>
                  <a:gd name="T3" fmla="*/ 0 h 20"/>
                  <a:gd name="T4" fmla="*/ 7 w 43"/>
                  <a:gd name="T5" fmla="*/ 2 h 20"/>
                  <a:gd name="T6" fmla="*/ 2 w 43"/>
                  <a:gd name="T7" fmla="*/ 5 h 20"/>
                  <a:gd name="T8" fmla="*/ 0 w 43"/>
                  <a:gd name="T9" fmla="*/ 8 h 20"/>
                  <a:gd name="T10" fmla="*/ 0 w 43"/>
                  <a:gd name="T11" fmla="*/ 11 h 20"/>
                  <a:gd name="T12" fmla="*/ 4 w 43"/>
                  <a:gd name="T13" fmla="*/ 15 h 20"/>
                  <a:gd name="T14" fmla="*/ 11 w 43"/>
                  <a:gd name="T15" fmla="*/ 18 h 20"/>
                  <a:gd name="T16" fmla="*/ 19 w 43"/>
                  <a:gd name="T17" fmla="*/ 20 h 20"/>
                  <a:gd name="T18" fmla="*/ 28 w 43"/>
                  <a:gd name="T19" fmla="*/ 20 h 20"/>
                  <a:gd name="T20" fmla="*/ 36 w 43"/>
                  <a:gd name="T21" fmla="*/ 18 h 20"/>
                  <a:gd name="T22" fmla="*/ 41 w 43"/>
                  <a:gd name="T23" fmla="*/ 16 h 20"/>
                  <a:gd name="T24" fmla="*/ 43 w 43"/>
                  <a:gd name="T25" fmla="*/ 11 h 20"/>
                  <a:gd name="T26" fmla="*/ 41 w 43"/>
                  <a:gd name="T27" fmla="*/ 8 h 20"/>
                  <a:gd name="T28" fmla="*/ 36 w 43"/>
                  <a:gd name="T29" fmla="*/ 5 h 20"/>
                  <a:gd name="T30" fmla="*/ 30 w 43"/>
                  <a:gd name="T31" fmla="*/ 2 h 20"/>
                  <a:gd name="T32" fmla="*/ 22 w 43"/>
                  <a:gd name="T33" fmla="*/ 0 h 2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3"/>
                  <a:gd name="T52" fmla="*/ 0 h 20"/>
                  <a:gd name="T53" fmla="*/ 43 w 43"/>
                  <a:gd name="T54" fmla="*/ 20 h 2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3" h="20">
                    <a:moveTo>
                      <a:pt x="22" y="0"/>
                    </a:moveTo>
                    <a:lnTo>
                      <a:pt x="13" y="0"/>
                    </a:lnTo>
                    <a:lnTo>
                      <a:pt x="7" y="2"/>
                    </a:lnTo>
                    <a:lnTo>
                      <a:pt x="2" y="5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4" y="15"/>
                    </a:lnTo>
                    <a:lnTo>
                      <a:pt x="11" y="18"/>
                    </a:lnTo>
                    <a:lnTo>
                      <a:pt x="19" y="20"/>
                    </a:lnTo>
                    <a:lnTo>
                      <a:pt x="28" y="20"/>
                    </a:lnTo>
                    <a:lnTo>
                      <a:pt x="36" y="18"/>
                    </a:lnTo>
                    <a:lnTo>
                      <a:pt x="41" y="16"/>
                    </a:lnTo>
                    <a:lnTo>
                      <a:pt x="43" y="11"/>
                    </a:lnTo>
                    <a:lnTo>
                      <a:pt x="41" y="8"/>
                    </a:lnTo>
                    <a:lnTo>
                      <a:pt x="36" y="5"/>
                    </a:lnTo>
                    <a:lnTo>
                      <a:pt x="30" y="2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" name="Freeform 55"/>
              <p:cNvSpPr>
                <a:spLocks/>
              </p:cNvSpPr>
              <p:nvPr/>
            </p:nvSpPr>
            <p:spPr bwMode="auto">
              <a:xfrm>
                <a:off x="2181" y="3088"/>
                <a:ext cx="28" cy="24"/>
              </a:xfrm>
              <a:custGeom>
                <a:avLst/>
                <a:gdLst>
                  <a:gd name="T0" fmla="*/ 15 w 28"/>
                  <a:gd name="T1" fmla="*/ 24 h 24"/>
                  <a:gd name="T2" fmla="*/ 19 w 28"/>
                  <a:gd name="T3" fmla="*/ 23 h 24"/>
                  <a:gd name="T4" fmla="*/ 23 w 28"/>
                  <a:gd name="T5" fmla="*/ 19 h 24"/>
                  <a:gd name="T6" fmla="*/ 26 w 28"/>
                  <a:gd name="T7" fmla="*/ 16 h 24"/>
                  <a:gd name="T8" fmla="*/ 28 w 28"/>
                  <a:gd name="T9" fmla="*/ 11 h 24"/>
                  <a:gd name="T10" fmla="*/ 26 w 28"/>
                  <a:gd name="T11" fmla="*/ 6 h 24"/>
                  <a:gd name="T12" fmla="*/ 23 w 28"/>
                  <a:gd name="T13" fmla="*/ 3 h 24"/>
                  <a:gd name="T14" fmla="*/ 19 w 28"/>
                  <a:gd name="T15" fmla="*/ 2 h 24"/>
                  <a:gd name="T16" fmla="*/ 15 w 28"/>
                  <a:gd name="T17" fmla="*/ 0 h 24"/>
                  <a:gd name="T18" fmla="*/ 8 w 28"/>
                  <a:gd name="T19" fmla="*/ 2 h 24"/>
                  <a:gd name="T20" fmla="*/ 4 w 28"/>
                  <a:gd name="T21" fmla="*/ 3 h 24"/>
                  <a:gd name="T22" fmla="*/ 2 w 28"/>
                  <a:gd name="T23" fmla="*/ 6 h 24"/>
                  <a:gd name="T24" fmla="*/ 0 w 28"/>
                  <a:gd name="T25" fmla="*/ 11 h 24"/>
                  <a:gd name="T26" fmla="*/ 2 w 28"/>
                  <a:gd name="T27" fmla="*/ 16 h 24"/>
                  <a:gd name="T28" fmla="*/ 4 w 28"/>
                  <a:gd name="T29" fmla="*/ 19 h 24"/>
                  <a:gd name="T30" fmla="*/ 8 w 28"/>
                  <a:gd name="T31" fmla="*/ 23 h 24"/>
                  <a:gd name="T32" fmla="*/ 15 w 28"/>
                  <a:gd name="T33" fmla="*/ 24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24"/>
                  <a:gd name="T53" fmla="*/ 28 w 28"/>
                  <a:gd name="T54" fmla="*/ 24 h 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24">
                    <a:moveTo>
                      <a:pt x="15" y="24"/>
                    </a:moveTo>
                    <a:lnTo>
                      <a:pt x="19" y="23"/>
                    </a:lnTo>
                    <a:lnTo>
                      <a:pt x="23" y="19"/>
                    </a:lnTo>
                    <a:lnTo>
                      <a:pt x="26" y="16"/>
                    </a:lnTo>
                    <a:lnTo>
                      <a:pt x="28" y="11"/>
                    </a:lnTo>
                    <a:lnTo>
                      <a:pt x="26" y="6"/>
                    </a:lnTo>
                    <a:lnTo>
                      <a:pt x="23" y="3"/>
                    </a:lnTo>
                    <a:lnTo>
                      <a:pt x="19" y="2"/>
                    </a:lnTo>
                    <a:lnTo>
                      <a:pt x="15" y="0"/>
                    </a:lnTo>
                    <a:lnTo>
                      <a:pt x="8" y="2"/>
                    </a:lnTo>
                    <a:lnTo>
                      <a:pt x="4" y="3"/>
                    </a:lnTo>
                    <a:lnTo>
                      <a:pt x="2" y="6"/>
                    </a:lnTo>
                    <a:lnTo>
                      <a:pt x="0" y="11"/>
                    </a:lnTo>
                    <a:lnTo>
                      <a:pt x="2" y="16"/>
                    </a:lnTo>
                    <a:lnTo>
                      <a:pt x="4" y="19"/>
                    </a:lnTo>
                    <a:lnTo>
                      <a:pt x="8" y="23"/>
                    </a:lnTo>
                    <a:lnTo>
                      <a:pt x="15" y="2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" name="Freeform 56"/>
              <p:cNvSpPr>
                <a:spLocks/>
              </p:cNvSpPr>
              <p:nvPr/>
            </p:nvSpPr>
            <p:spPr bwMode="auto">
              <a:xfrm>
                <a:off x="2181" y="3119"/>
                <a:ext cx="28" cy="19"/>
              </a:xfrm>
              <a:custGeom>
                <a:avLst/>
                <a:gdLst>
                  <a:gd name="T0" fmla="*/ 13 w 28"/>
                  <a:gd name="T1" fmla="*/ 19 h 19"/>
                  <a:gd name="T2" fmla="*/ 19 w 28"/>
                  <a:gd name="T3" fmla="*/ 19 h 19"/>
                  <a:gd name="T4" fmla="*/ 23 w 28"/>
                  <a:gd name="T5" fmla="*/ 16 h 19"/>
                  <a:gd name="T6" fmla="*/ 26 w 28"/>
                  <a:gd name="T7" fmla="*/ 14 h 19"/>
                  <a:gd name="T8" fmla="*/ 28 w 28"/>
                  <a:gd name="T9" fmla="*/ 10 h 19"/>
                  <a:gd name="T10" fmla="*/ 26 w 28"/>
                  <a:gd name="T11" fmla="*/ 6 h 19"/>
                  <a:gd name="T12" fmla="*/ 23 w 28"/>
                  <a:gd name="T13" fmla="*/ 3 h 19"/>
                  <a:gd name="T14" fmla="*/ 19 w 28"/>
                  <a:gd name="T15" fmla="*/ 1 h 19"/>
                  <a:gd name="T16" fmla="*/ 13 w 28"/>
                  <a:gd name="T17" fmla="*/ 0 h 19"/>
                  <a:gd name="T18" fmla="*/ 8 w 28"/>
                  <a:gd name="T19" fmla="*/ 1 h 19"/>
                  <a:gd name="T20" fmla="*/ 4 w 28"/>
                  <a:gd name="T21" fmla="*/ 3 h 19"/>
                  <a:gd name="T22" fmla="*/ 2 w 28"/>
                  <a:gd name="T23" fmla="*/ 6 h 19"/>
                  <a:gd name="T24" fmla="*/ 0 w 28"/>
                  <a:gd name="T25" fmla="*/ 10 h 19"/>
                  <a:gd name="T26" fmla="*/ 2 w 28"/>
                  <a:gd name="T27" fmla="*/ 14 h 19"/>
                  <a:gd name="T28" fmla="*/ 4 w 28"/>
                  <a:gd name="T29" fmla="*/ 16 h 19"/>
                  <a:gd name="T30" fmla="*/ 8 w 28"/>
                  <a:gd name="T31" fmla="*/ 19 h 19"/>
                  <a:gd name="T32" fmla="*/ 13 w 28"/>
                  <a:gd name="T33" fmla="*/ 19 h 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19"/>
                  <a:gd name="T53" fmla="*/ 28 w 28"/>
                  <a:gd name="T54" fmla="*/ 19 h 1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19">
                    <a:moveTo>
                      <a:pt x="13" y="19"/>
                    </a:moveTo>
                    <a:lnTo>
                      <a:pt x="19" y="19"/>
                    </a:lnTo>
                    <a:lnTo>
                      <a:pt x="23" y="16"/>
                    </a:lnTo>
                    <a:lnTo>
                      <a:pt x="26" y="14"/>
                    </a:lnTo>
                    <a:lnTo>
                      <a:pt x="28" y="10"/>
                    </a:lnTo>
                    <a:lnTo>
                      <a:pt x="26" y="6"/>
                    </a:lnTo>
                    <a:lnTo>
                      <a:pt x="23" y="3"/>
                    </a:lnTo>
                    <a:lnTo>
                      <a:pt x="19" y="1"/>
                    </a:lnTo>
                    <a:lnTo>
                      <a:pt x="13" y="0"/>
                    </a:lnTo>
                    <a:lnTo>
                      <a:pt x="8" y="1"/>
                    </a:lnTo>
                    <a:lnTo>
                      <a:pt x="4" y="3"/>
                    </a:lnTo>
                    <a:lnTo>
                      <a:pt x="2" y="6"/>
                    </a:lnTo>
                    <a:lnTo>
                      <a:pt x="0" y="10"/>
                    </a:lnTo>
                    <a:lnTo>
                      <a:pt x="2" y="14"/>
                    </a:lnTo>
                    <a:lnTo>
                      <a:pt x="4" y="16"/>
                    </a:lnTo>
                    <a:lnTo>
                      <a:pt x="8" y="19"/>
                    </a:lnTo>
                    <a:lnTo>
                      <a:pt x="13" y="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4" name="Freeform 57"/>
              <p:cNvSpPr>
                <a:spLocks/>
              </p:cNvSpPr>
              <p:nvPr/>
            </p:nvSpPr>
            <p:spPr bwMode="auto">
              <a:xfrm>
                <a:off x="2153" y="3151"/>
                <a:ext cx="19" cy="18"/>
              </a:xfrm>
              <a:custGeom>
                <a:avLst/>
                <a:gdLst>
                  <a:gd name="T0" fmla="*/ 9 w 19"/>
                  <a:gd name="T1" fmla="*/ 18 h 18"/>
                  <a:gd name="T2" fmla="*/ 13 w 19"/>
                  <a:gd name="T3" fmla="*/ 18 h 18"/>
                  <a:gd name="T4" fmla="*/ 17 w 19"/>
                  <a:gd name="T5" fmla="*/ 17 h 18"/>
                  <a:gd name="T6" fmla="*/ 19 w 19"/>
                  <a:gd name="T7" fmla="*/ 13 h 18"/>
                  <a:gd name="T8" fmla="*/ 19 w 19"/>
                  <a:gd name="T9" fmla="*/ 10 h 18"/>
                  <a:gd name="T10" fmla="*/ 19 w 19"/>
                  <a:gd name="T11" fmla="*/ 5 h 18"/>
                  <a:gd name="T12" fmla="*/ 17 w 19"/>
                  <a:gd name="T13" fmla="*/ 2 h 18"/>
                  <a:gd name="T14" fmla="*/ 13 w 19"/>
                  <a:gd name="T15" fmla="*/ 0 h 18"/>
                  <a:gd name="T16" fmla="*/ 9 w 19"/>
                  <a:gd name="T17" fmla="*/ 0 h 18"/>
                  <a:gd name="T18" fmla="*/ 7 w 19"/>
                  <a:gd name="T19" fmla="*/ 0 h 18"/>
                  <a:gd name="T20" fmla="*/ 2 w 19"/>
                  <a:gd name="T21" fmla="*/ 2 h 18"/>
                  <a:gd name="T22" fmla="*/ 0 w 19"/>
                  <a:gd name="T23" fmla="*/ 5 h 18"/>
                  <a:gd name="T24" fmla="*/ 0 w 19"/>
                  <a:gd name="T25" fmla="*/ 10 h 18"/>
                  <a:gd name="T26" fmla="*/ 0 w 19"/>
                  <a:gd name="T27" fmla="*/ 13 h 18"/>
                  <a:gd name="T28" fmla="*/ 2 w 19"/>
                  <a:gd name="T29" fmla="*/ 17 h 18"/>
                  <a:gd name="T30" fmla="*/ 7 w 19"/>
                  <a:gd name="T31" fmla="*/ 18 h 18"/>
                  <a:gd name="T32" fmla="*/ 9 w 19"/>
                  <a:gd name="T33" fmla="*/ 18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9"/>
                  <a:gd name="T52" fmla="*/ 0 h 18"/>
                  <a:gd name="T53" fmla="*/ 19 w 19"/>
                  <a:gd name="T54" fmla="*/ 18 h 1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9" h="18">
                    <a:moveTo>
                      <a:pt x="9" y="18"/>
                    </a:moveTo>
                    <a:lnTo>
                      <a:pt x="13" y="18"/>
                    </a:lnTo>
                    <a:lnTo>
                      <a:pt x="17" y="17"/>
                    </a:lnTo>
                    <a:lnTo>
                      <a:pt x="19" y="13"/>
                    </a:lnTo>
                    <a:lnTo>
                      <a:pt x="19" y="10"/>
                    </a:lnTo>
                    <a:lnTo>
                      <a:pt x="19" y="5"/>
                    </a:lnTo>
                    <a:lnTo>
                      <a:pt x="17" y="2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2" y="2"/>
                    </a:lnTo>
                    <a:lnTo>
                      <a:pt x="0" y="5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2" y="17"/>
                    </a:lnTo>
                    <a:lnTo>
                      <a:pt x="7" y="18"/>
                    </a:lnTo>
                    <a:lnTo>
                      <a:pt x="9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" name="Freeform 58"/>
              <p:cNvSpPr>
                <a:spLocks/>
              </p:cNvSpPr>
              <p:nvPr/>
            </p:nvSpPr>
            <p:spPr bwMode="auto">
              <a:xfrm>
                <a:off x="2391" y="3065"/>
                <a:ext cx="21" cy="20"/>
              </a:xfrm>
              <a:custGeom>
                <a:avLst/>
                <a:gdLst>
                  <a:gd name="T0" fmla="*/ 10 w 21"/>
                  <a:gd name="T1" fmla="*/ 20 h 20"/>
                  <a:gd name="T2" fmla="*/ 15 w 21"/>
                  <a:gd name="T3" fmla="*/ 20 h 20"/>
                  <a:gd name="T4" fmla="*/ 19 w 21"/>
                  <a:gd name="T5" fmla="*/ 16 h 20"/>
                  <a:gd name="T6" fmla="*/ 21 w 21"/>
                  <a:gd name="T7" fmla="*/ 15 h 20"/>
                  <a:gd name="T8" fmla="*/ 21 w 21"/>
                  <a:gd name="T9" fmla="*/ 10 h 20"/>
                  <a:gd name="T10" fmla="*/ 21 w 21"/>
                  <a:gd name="T11" fmla="*/ 7 h 20"/>
                  <a:gd name="T12" fmla="*/ 19 w 21"/>
                  <a:gd name="T13" fmla="*/ 3 h 20"/>
                  <a:gd name="T14" fmla="*/ 15 w 21"/>
                  <a:gd name="T15" fmla="*/ 2 h 20"/>
                  <a:gd name="T16" fmla="*/ 10 w 21"/>
                  <a:gd name="T17" fmla="*/ 0 h 20"/>
                  <a:gd name="T18" fmla="*/ 6 w 21"/>
                  <a:gd name="T19" fmla="*/ 2 h 20"/>
                  <a:gd name="T20" fmla="*/ 2 w 21"/>
                  <a:gd name="T21" fmla="*/ 3 h 20"/>
                  <a:gd name="T22" fmla="*/ 0 w 21"/>
                  <a:gd name="T23" fmla="*/ 7 h 20"/>
                  <a:gd name="T24" fmla="*/ 0 w 21"/>
                  <a:gd name="T25" fmla="*/ 10 h 20"/>
                  <a:gd name="T26" fmla="*/ 0 w 21"/>
                  <a:gd name="T27" fmla="*/ 15 h 20"/>
                  <a:gd name="T28" fmla="*/ 2 w 21"/>
                  <a:gd name="T29" fmla="*/ 16 h 20"/>
                  <a:gd name="T30" fmla="*/ 6 w 21"/>
                  <a:gd name="T31" fmla="*/ 20 h 20"/>
                  <a:gd name="T32" fmla="*/ 10 w 21"/>
                  <a:gd name="T33" fmla="*/ 20 h 2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1"/>
                  <a:gd name="T52" fmla="*/ 0 h 20"/>
                  <a:gd name="T53" fmla="*/ 21 w 21"/>
                  <a:gd name="T54" fmla="*/ 20 h 2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1" h="20">
                    <a:moveTo>
                      <a:pt x="10" y="20"/>
                    </a:moveTo>
                    <a:lnTo>
                      <a:pt x="15" y="20"/>
                    </a:lnTo>
                    <a:lnTo>
                      <a:pt x="19" y="16"/>
                    </a:lnTo>
                    <a:lnTo>
                      <a:pt x="21" y="15"/>
                    </a:lnTo>
                    <a:lnTo>
                      <a:pt x="21" y="10"/>
                    </a:lnTo>
                    <a:lnTo>
                      <a:pt x="21" y="7"/>
                    </a:lnTo>
                    <a:lnTo>
                      <a:pt x="19" y="3"/>
                    </a:lnTo>
                    <a:lnTo>
                      <a:pt x="15" y="2"/>
                    </a:lnTo>
                    <a:lnTo>
                      <a:pt x="10" y="0"/>
                    </a:lnTo>
                    <a:lnTo>
                      <a:pt x="6" y="2"/>
                    </a:lnTo>
                    <a:lnTo>
                      <a:pt x="2" y="3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2" y="16"/>
                    </a:lnTo>
                    <a:lnTo>
                      <a:pt x="6" y="20"/>
                    </a:lnTo>
                    <a:lnTo>
                      <a:pt x="10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" name="Freeform 59"/>
              <p:cNvSpPr>
                <a:spLocks/>
              </p:cNvSpPr>
              <p:nvPr/>
            </p:nvSpPr>
            <p:spPr bwMode="auto">
              <a:xfrm>
                <a:off x="2230" y="3039"/>
                <a:ext cx="19" cy="16"/>
              </a:xfrm>
              <a:custGeom>
                <a:avLst/>
                <a:gdLst>
                  <a:gd name="T0" fmla="*/ 9 w 19"/>
                  <a:gd name="T1" fmla="*/ 16 h 16"/>
                  <a:gd name="T2" fmla="*/ 13 w 19"/>
                  <a:gd name="T3" fmla="*/ 16 h 16"/>
                  <a:gd name="T4" fmla="*/ 17 w 19"/>
                  <a:gd name="T5" fmla="*/ 15 h 16"/>
                  <a:gd name="T6" fmla="*/ 19 w 19"/>
                  <a:gd name="T7" fmla="*/ 12 h 16"/>
                  <a:gd name="T8" fmla="*/ 19 w 19"/>
                  <a:gd name="T9" fmla="*/ 8 h 16"/>
                  <a:gd name="T10" fmla="*/ 19 w 19"/>
                  <a:gd name="T11" fmla="*/ 5 h 16"/>
                  <a:gd name="T12" fmla="*/ 17 w 19"/>
                  <a:gd name="T13" fmla="*/ 2 h 16"/>
                  <a:gd name="T14" fmla="*/ 13 w 19"/>
                  <a:gd name="T15" fmla="*/ 0 h 16"/>
                  <a:gd name="T16" fmla="*/ 9 w 19"/>
                  <a:gd name="T17" fmla="*/ 0 h 16"/>
                  <a:gd name="T18" fmla="*/ 7 w 19"/>
                  <a:gd name="T19" fmla="*/ 0 h 16"/>
                  <a:gd name="T20" fmla="*/ 2 w 19"/>
                  <a:gd name="T21" fmla="*/ 2 h 16"/>
                  <a:gd name="T22" fmla="*/ 0 w 19"/>
                  <a:gd name="T23" fmla="*/ 5 h 16"/>
                  <a:gd name="T24" fmla="*/ 0 w 19"/>
                  <a:gd name="T25" fmla="*/ 8 h 16"/>
                  <a:gd name="T26" fmla="*/ 0 w 19"/>
                  <a:gd name="T27" fmla="*/ 12 h 16"/>
                  <a:gd name="T28" fmla="*/ 2 w 19"/>
                  <a:gd name="T29" fmla="*/ 15 h 16"/>
                  <a:gd name="T30" fmla="*/ 7 w 19"/>
                  <a:gd name="T31" fmla="*/ 16 h 16"/>
                  <a:gd name="T32" fmla="*/ 9 w 19"/>
                  <a:gd name="T33" fmla="*/ 16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9"/>
                  <a:gd name="T52" fmla="*/ 0 h 16"/>
                  <a:gd name="T53" fmla="*/ 19 w 19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9" h="16">
                    <a:moveTo>
                      <a:pt x="9" y="16"/>
                    </a:moveTo>
                    <a:lnTo>
                      <a:pt x="13" y="16"/>
                    </a:lnTo>
                    <a:lnTo>
                      <a:pt x="17" y="15"/>
                    </a:lnTo>
                    <a:lnTo>
                      <a:pt x="19" y="12"/>
                    </a:lnTo>
                    <a:lnTo>
                      <a:pt x="19" y="8"/>
                    </a:lnTo>
                    <a:lnTo>
                      <a:pt x="19" y="5"/>
                    </a:lnTo>
                    <a:lnTo>
                      <a:pt x="17" y="2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2" y="2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2" y="15"/>
                    </a:lnTo>
                    <a:lnTo>
                      <a:pt x="7" y="16"/>
                    </a:lnTo>
                    <a:lnTo>
                      <a:pt x="9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" name="Freeform 60"/>
              <p:cNvSpPr>
                <a:spLocks/>
              </p:cNvSpPr>
              <p:nvPr/>
            </p:nvSpPr>
            <p:spPr bwMode="auto">
              <a:xfrm>
                <a:off x="2025" y="3041"/>
                <a:ext cx="23" cy="16"/>
              </a:xfrm>
              <a:custGeom>
                <a:avLst/>
                <a:gdLst>
                  <a:gd name="T0" fmla="*/ 12 w 23"/>
                  <a:gd name="T1" fmla="*/ 16 h 16"/>
                  <a:gd name="T2" fmla="*/ 17 w 23"/>
                  <a:gd name="T3" fmla="*/ 16 h 16"/>
                  <a:gd name="T4" fmla="*/ 21 w 23"/>
                  <a:gd name="T5" fmla="*/ 14 h 16"/>
                  <a:gd name="T6" fmla="*/ 23 w 23"/>
                  <a:gd name="T7" fmla="*/ 11 h 16"/>
                  <a:gd name="T8" fmla="*/ 23 w 23"/>
                  <a:gd name="T9" fmla="*/ 8 h 16"/>
                  <a:gd name="T10" fmla="*/ 23 w 23"/>
                  <a:gd name="T11" fmla="*/ 5 h 16"/>
                  <a:gd name="T12" fmla="*/ 21 w 23"/>
                  <a:gd name="T13" fmla="*/ 1 h 16"/>
                  <a:gd name="T14" fmla="*/ 17 w 23"/>
                  <a:gd name="T15" fmla="*/ 0 h 16"/>
                  <a:gd name="T16" fmla="*/ 12 w 23"/>
                  <a:gd name="T17" fmla="*/ 0 h 16"/>
                  <a:gd name="T18" fmla="*/ 8 w 23"/>
                  <a:gd name="T19" fmla="*/ 0 h 16"/>
                  <a:gd name="T20" fmla="*/ 4 w 23"/>
                  <a:gd name="T21" fmla="*/ 1 h 16"/>
                  <a:gd name="T22" fmla="*/ 2 w 23"/>
                  <a:gd name="T23" fmla="*/ 5 h 16"/>
                  <a:gd name="T24" fmla="*/ 0 w 23"/>
                  <a:gd name="T25" fmla="*/ 8 h 16"/>
                  <a:gd name="T26" fmla="*/ 2 w 23"/>
                  <a:gd name="T27" fmla="*/ 11 h 16"/>
                  <a:gd name="T28" fmla="*/ 4 w 23"/>
                  <a:gd name="T29" fmla="*/ 14 h 16"/>
                  <a:gd name="T30" fmla="*/ 8 w 23"/>
                  <a:gd name="T31" fmla="*/ 16 h 16"/>
                  <a:gd name="T32" fmla="*/ 12 w 23"/>
                  <a:gd name="T33" fmla="*/ 16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3"/>
                  <a:gd name="T52" fmla="*/ 0 h 16"/>
                  <a:gd name="T53" fmla="*/ 23 w 23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3" h="16">
                    <a:moveTo>
                      <a:pt x="12" y="16"/>
                    </a:moveTo>
                    <a:lnTo>
                      <a:pt x="17" y="16"/>
                    </a:lnTo>
                    <a:lnTo>
                      <a:pt x="21" y="14"/>
                    </a:lnTo>
                    <a:lnTo>
                      <a:pt x="23" y="11"/>
                    </a:lnTo>
                    <a:lnTo>
                      <a:pt x="23" y="8"/>
                    </a:lnTo>
                    <a:lnTo>
                      <a:pt x="23" y="5"/>
                    </a:lnTo>
                    <a:lnTo>
                      <a:pt x="21" y="1"/>
                    </a:lnTo>
                    <a:lnTo>
                      <a:pt x="17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1"/>
                    </a:lnTo>
                    <a:lnTo>
                      <a:pt x="2" y="5"/>
                    </a:lnTo>
                    <a:lnTo>
                      <a:pt x="0" y="8"/>
                    </a:lnTo>
                    <a:lnTo>
                      <a:pt x="2" y="11"/>
                    </a:lnTo>
                    <a:lnTo>
                      <a:pt x="4" y="14"/>
                    </a:lnTo>
                    <a:lnTo>
                      <a:pt x="8" y="16"/>
                    </a:lnTo>
                    <a:lnTo>
                      <a:pt x="12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" name="Freeform 61"/>
              <p:cNvSpPr>
                <a:spLocks/>
              </p:cNvSpPr>
              <p:nvPr/>
            </p:nvSpPr>
            <p:spPr bwMode="auto">
              <a:xfrm>
                <a:off x="2052" y="2987"/>
                <a:ext cx="22" cy="20"/>
              </a:xfrm>
              <a:custGeom>
                <a:avLst/>
                <a:gdLst>
                  <a:gd name="T0" fmla="*/ 11 w 22"/>
                  <a:gd name="T1" fmla="*/ 20 h 20"/>
                  <a:gd name="T2" fmla="*/ 15 w 22"/>
                  <a:gd name="T3" fmla="*/ 18 h 20"/>
                  <a:gd name="T4" fmla="*/ 20 w 22"/>
                  <a:gd name="T5" fmla="*/ 16 h 20"/>
                  <a:gd name="T6" fmla="*/ 22 w 22"/>
                  <a:gd name="T7" fmla="*/ 13 h 20"/>
                  <a:gd name="T8" fmla="*/ 22 w 22"/>
                  <a:gd name="T9" fmla="*/ 10 h 20"/>
                  <a:gd name="T10" fmla="*/ 22 w 22"/>
                  <a:gd name="T11" fmla="*/ 5 h 20"/>
                  <a:gd name="T12" fmla="*/ 20 w 22"/>
                  <a:gd name="T13" fmla="*/ 2 h 20"/>
                  <a:gd name="T14" fmla="*/ 15 w 22"/>
                  <a:gd name="T15" fmla="*/ 0 h 20"/>
                  <a:gd name="T16" fmla="*/ 11 w 22"/>
                  <a:gd name="T17" fmla="*/ 0 h 20"/>
                  <a:gd name="T18" fmla="*/ 7 w 22"/>
                  <a:gd name="T19" fmla="*/ 0 h 20"/>
                  <a:gd name="T20" fmla="*/ 5 w 22"/>
                  <a:gd name="T21" fmla="*/ 2 h 20"/>
                  <a:gd name="T22" fmla="*/ 3 w 22"/>
                  <a:gd name="T23" fmla="*/ 5 h 20"/>
                  <a:gd name="T24" fmla="*/ 0 w 22"/>
                  <a:gd name="T25" fmla="*/ 10 h 20"/>
                  <a:gd name="T26" fmla="*/ 3 w 22"/>
                  <a:gd name="T27" fmla="*/ 13 h 20"/>
                  <a:gd name="T28" fmla="*/ 5 w 22"/>
                  <a:gd name="T29" fmla="*/ 16 h 20"/>
                  <a:gd name="T30" fmla="*/ 7 w 22"/>
                  <a:gd name="T31" fmla="*/ 18 h 20"/>
                  <a:gd name="T32" fmla="*/ 11 w 22"/>
                  <a:gd name="T33" fmla="*/ 20 h 2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2"/>
                  <a:gd name="T52" fmla="*/ 0 h 20"/>
                  <a:gd name="T53" fmla="*/ 22 w 22"/>
                  <a:gd name="T54" fmla="*/ 20 h 2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2" h="20">
                    <a:moveTo>
                      <a:pt x="11" y="20"/>
                    </a:moveTo>
                    <a:lnTo>
                      <a:pt x="15" y="18"/>
                    </a:lnTo>
                    <a:lnTo>
                      <a:pt x="20" y="16"/>
                    </a:lnTo>
                    <a:lnTo>
                      <a:pt x="22" y="13"/>
                    </a:lnTo>
                    <a:lnTo>
                      <a:pt x="22" y="10"/>
                    </a:lnTo>
                    <a:lnTo>
                      <a:pt x="22" y="5"/>
                    </a:lnTo>
                    <a:lnTo>
                      <a:pt x="20" y="2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5" y="2"/>
                    </a:lnTo>
                    <a:lnTo>
                      <a:pt x="3" y="5"/>
                    </a:lnTo>
                    <a:lnTo>
                      <a:pt x="0" y="10"/>
                    </a:lnTo>
                    <a:lnTo>
                      <a:pt x="3" y="13"/>
                    </a:lnTo>
                    <a:lnTo>
                      <a:pt x="5" y="16"/>
                    </a:lnTo>
                    <a:lnTo>
                      <a:pt x="7" y="18"/>
                    </a:lnTo>
                    <a:lnTo>
                      <a:pt x="11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" name="Freeform 62"/>
              <p:cNvSpPr>
                <a:spLocks/>
              </p:cNvSpPr>
              <p:nvPr/>
            </p:nvSpPr>
            <p:spPr bwMode="auto">
              <a:xfrm>
                <a:off x="2583" y="3124"/>
                <a:ext cx="24" cy="18"/>
              </a:xfrm>
              <a:custGeom>
                <a:avLst/>
                <a:gdLst>
                  <a:gd name="T0" fmla="*/ 3 w 24"/>
                  <a:gd name="T1" fmla="*/ 16 h 18"/>
                  <a:gd name="T2" fmla="*/ 7 w 24"/>
                  <a:gd name="T3" fmla="*/ 18 h 18"/>
                  <a:gd name="T4" fmla="*/ 11 w 24"/>
                  <a:gd name="T5" fmla="*/ 18 h 18"/>
                  <a:gd name="T6" fmla="*/ 15 w 24"/>
                  <a:gd name="T7" fmla="*/ 18 h 18"/>
                  <a:gd name="T8" fmla="*/ 20 w 24"/>
                  <a:gd name="T9" fmla="*/ 16 h 18"/>
                  <a:gd name="T10" fmla="*/ 22 w 24"/>
                  <a:gd name="T11" fmla="*/ 13 h 18"/>
                  <a:gd name="T12" fmla="*/ 24 w 24"/>
                  <a:gd name="T13" fmla="*/ 9 h 18"/>
                  <a:gd name="T14" fmla="*/ 24 w 24"/>
                  <a:gd name="T15" fmla="*/ 6 h 18"/>
                  <a:gd name="T16" fmla="*/ 22 w 24"/>
                  <a:gd name="T17" fmla="*/ 3 h 18"/>
                  <a:gd name="T18" fmla="*/ 18 w 24"/>
                  <a:gd name="T19" fmla="*/ 1 h 18"/>
                  <a:gd name="T20" fmla="*/ 13 w 24"/>
                  <a:gd name="T21" fmla="*/ 0 h 18"/>
                  <a:gd name="T22" fmla="*/ 9 w 24"/>
                  <a:gd name="T23" fmla="*/ 1 h 18"/>
                  <a:gd name="T24" fmla="*/ 5 w 24"/>
                  <a:gd name="T25" fmla="*/ 3 h 18"/>
                  <a:gd name="T26" fmla="*/ 3 w 24"/>
                  <a:gd name="T27" fmla="*/ 6 h 18"/>
                  <a:gd name="T28" fmla="*/ 0 w 24"/>
                  <a:gd name="T29" fmla="*/ 9 h 18"/>
                  <a:gd name="T30" fmla="*/ 0 w 24"/>
                  <a:gd name="T31" fmla="*/ 13 h 18"/>
                  <a:gd name="T32" fmla="*/ 3 w 24"/>
                  <a:gd name="T33" fmla="*/ 16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18"/>
                  <a:gd name="T53" fmla="*/ 24 w 24"/>
                  <a:gd name="T54" fmla="*/ 18 h 1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18">
                    <a:moveTo>
                      <a:pt x="3" y="16"/>
                    </a:moveTo>
                    <a:lnTo>
                      <a:pt x="7" y="18"/>
                    </a:lnTo>
                    <a:lnTo>
                      <a:pt x="11" y="18"/>
                    </a:lnTo>
                    <a:lnTo>
                      <a:pt x="15" y="18"/>
                    </a:lnTo>
                    <a:lnTo>
                      <a:pt x="20" y="16"/>
                    </a:lnTo>
                    <a:lnTo>
                      <a:pt x="22" y="13"/>
                    </a:lnTo>
                    <a:lnTo>
                      <a:pt x="24" y="9"/>
                    </a:lnTo>
                    <a:lnTo>
                      <a:pt x="24" y="6"/>
                    </a:lnTo>
                    <a:lnTo>
                      <a:pt x="22" y="3"/>
                    </a:lnTo>
                    <a:lnTo>
                      <a:pt x="18" y="1"/>
                    </a:lnTo>
                    <a:lnTo>
                      <a:pt x="13" y="0"/>
                    </a:lnTo>
                    <a:lnTo>
                      <a:pt x="9" y="1"/>
                    </a:lnTo>
                    <a:lnTo>
                      <a:pt x="5" y="3"/>
                    </a:lnTo>
                    <a:lnTo>
                      <a:pt x="3" y="6"/>
                    </a:lnTo>
                    <a:lnTo>
                      <a:pt x="0" y="9"/>
                    </a:lnTo>
                    <a:lnTo>
                      <a:pt x="0" y="13"/>
                    </a:lnTo>
                    <a:lnTo>
                      <a:pt x="3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" name="Freeform 63"/>
              <p:cNvSpPr>
                <a:spLocks/>
              </p:cNvSpPr>
              <p:nvPr/>
            </p:nvSpPr>
            <p:spPr bwMode="auto">
              <a:xfrm>
                <a:off x="2631" y="3447"/>
                <a:ext cx="49" cy="18"/>
              </a:xfrm>
              <a:custGeom>
                <a:avLst/>
                <a:gdLst>
                  <a:gd name="T0" fmla="*/ 2 w 49"/>
                  <a:gd name="T1" fmla="*/ 13 h 18"/>
                  <a:gd name="T2" fmla="*/ 8 w 49"/>
                  <a:gd name="T3" fmla="*/ 16 h 18"/>
                  <a:gd name="T4" fmla="*/ 15 w 49"/>
                  <a:gd name="T5" fmla="*/ 16 h 18"/>
                  <a:gd name="T6" fmla="*/ 25 w 49"/>
                  <a:gd name="T7" fmla="*/ 18 h 18"/>
                  <a:gd name="T8" fmla="*/ 34 w 49"/>
                  <a:gd name="T9" fmla="*/ 16 h 18"/>
                  <a:gd name="T10" fmla="*/ 42 w 49"/>
                  <a:gd name="T11" fmla="*/ 13 h 18"/>
                  <a:gd name="T12" fmla="*/ 47 w 49"/>
                  <a:gd name="T13" fmla="*/ 10 h 18"/>
                  <a:gd name="T14" fmla="*/ 49 w 49"/>
                  <a:gd name="T15" fmla="*/ 7 h 18"/>
                  <a:gd name="T16" fmla="*/ 47 w 49"/>
                  <a:gd name="T17" fmla="*/ 3 h 18"/>
                  <a:gd name="T18" fmla="*/ 40 w 49"/>
                  <a:gd name="T19" fmla="*/ 2 h 18"/>
                  <a:gd name="T20" fmla="*/ 32 w 49"/>
                  <a:gd name="T21" fmla="*/ 0 h 18"/>
                  <a:gd name="T22" fmla="*/ 23 w 49"/>
                  <a:gd name="T23" fmla="*/ 0 h 18"/>
                  <a:gd name="T24" fmla="*/ 12 w 49"/>
                  <a:gd name="T25" fmla="*/ 2 h 18"/>
                  <a:gd name="T26" fmla="*/ 6 w 49"/>
                  <a:gd name="T27" fmla="*/ 5 h 18"/>
                  <a:gd name="T28" fmla="*/ 2 w 49"/>
                  <a:gd name="T29" fmla="*/ 7 h 18"/>
                  <a:gd name="T30" fmla="*/ 0 w 49"/>
                  <a:gd name="T31" fmla="*/ 10 h 18"/>
                  <a:gd name="T32" fmla="*/ 2 w 49"/>
                  <a:gd name="T33" fmla="*/ 13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9"/>
                  <a:gd name="T52" fmla="*/ 0 h 18"/>
                  <a:gd name="T53" fmla="*/ 49 w 49"/>
                  <a:gd name="T54" fmla="*/ 18 h 1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9" h="18">
                    <a:moveTo>
                      <a:pt x="2" y="13"/>
                    </a:moveTo>
                    <a:lnTo>
                      <a:pt x="8" y="16"/>
                    </a:lnTo>
                    <a:lnTo>
                      <a:pt x="15" y="16"/>
                    </a:lnTo>
                    <a:lnTo>
                      <a:pt x="25" y="18"/>
                    </a:lnTo>
                    <a:lnTo>
                      <a:pt x="34" y="16"/>
                    </a:lnTo>
                    <a:lnTo>
                      <a:pt x="42" y="13"/>
                    </a:lnTo>
                    <a:lnTo>
                      <a:pt x="47" y="10"/>
                    </a:lnTo>
                    <a:lnTo>
                      <a:pt x="49" y="7"/>
                    </a:lnTo>
                    <a:lnTo>
                      <a:pt x="47" y="3"/>
                    </a:lnTo>
                    <a:lnTo>
                      <a:pt x="40" y="2"/>
                    </a:lnTo>
                    <a:lnTo>
                      <a:pt x="32" y="0"/>
                    </a:lnTo>
                    <a:lnTo>
                      <a:pt x="23" y="0"/>
                    </a:lnTo>
                    <a:lnTo>
                      <a:pt x="12" y="2"/>
                    </a:lnTo>
                    <a:lnTo>
                      <a:pt x="6" y="5"/>
                    </a:lnTo>
                    <a:lnTo>
                      <a:pt x="2" y="7"/>
                    </a:lnTo>
                    <a:lnTo>
                      <a:pt x="0" y="10"/>
                    </a:lnTo>
                    <a:lnTo>
                      <a:pt x="2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" name="Freeform 64"/>
              <p:cNvSpPr>
                <a:spLocks/>
              </p:cNvSpPr>
              <p:nvPr/>
            </p:nvSpPr>
            <p:spPr bwMode="auto">
              <a:xfrm>
                <a:off x="2588" y="2955"/>
                <a:ext cx="21" cy="18"/>
              </a:xfrm>
              <a:custGeom>
                <a:avLst/>
                <a:gdLst>
                  <a:gd name="T0" fmla="*/ 10 w 21"/>
                  <a:gd name="T1" fmla="*/ 18 h 18"/>
                  <a:gd name="T2" fmla="*/ 15 w 21"/>
                  <a:gd name="T3" fmla="*/ 18 h 18"/>
                  <a:gd name="T4" fmla="*/ 19 w 21"/>
                  <a:gd name="T5" fmla="*/ 16 h 18"/>
                  <a:gd name="T6" fmla="*/ 21 w 21"/>
                  <a:gd name="T7" fmla="*/ 13 h 18"/>
                  <a:gd name="T8" fmla="*/ 21 w 21"/>
                  <a:gd name="T9" fmla="*/ 9 h 18"/>
                  <a:gd name="T10" fmla="*/ 21 w 21"/>
                  <a:gd name="T11" fmla="*/ 6 h 18"/>
                  <a:gd name="T12" fmla="*/ 19 w 21"/>
                  <a:gd name="T13" fmla="*/ 3 h 18"/>
                  <a:gd name="T14" fmla="*/ 15 w 21"/>
                  <a:gd name="T15" fmla="*/ 1 h 18"/>
                  <a:gd name="T16" fmla="*/ 10 w 21"/>
                  <a:gd name="T17" fmla="*/ 0 h 18"/>
                  <a:gd name="T18" fmla="*/ 6 w 21"/>
                  <a:gd name="T19" fmla="*/ 1 h 18"/>
                  <a:gd name="T20" fmla="*/ 4 w 21"/>
                  <a:gd name="T21" fmla="*/ 3 h 18"/>
                  <a:gd name="T22" fmla="*/ 2 w 21"/>
                  <a:gd name="T23" fmla="*/ 6 h 18"/>
                  <a:gd name="T24" fmla="*/ 0 w 21"/>
                  <a:gd name="T25" fmla="*/ 9 h 18"/>
                  <a:gd name="T26" fmla="*/ 2 w 21"/>
                  <a:gd name="T27" fmla="*/ 13 h 18"/>
                  <a:gd name="T28" fmla="*/ 4 w 21"/>
                  <a:gd name="T29" fmla="*/ 16 h 18"/>
                  <a:gd name="T30" fmla="*/ 6 w 21"/>
                  <a:gd name="T31" fmla="*/ 18 h 18"/>
                  <a:gd name="T32" fmla="*/ 10 w 21"/>
                  <a:gd name="T33" fmla="*/ 18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1"/>
                  <a:gd name="T52" fmla="*/ 0 h 18"/>
                  <a:gd name="T53" fmla="*/ 21 w 21"/>
                  <a:gd name="T54" fmla="*/ 18 h 1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1" h="18">
                    <a:moveTo>
                      <a:pt x="10" y="18"/>
                    </a:moveTo>
                    <a:lnTo>
                      <a:pt x="15" y="18"/>
                    </a:lnTo>
                    <a:lnTo>
                      <a:pt x="19" y="16"/>
                    </a:lnTo>
                    <a:lnTo>
                      <a:pt x="21" y="13"/>
                    </a:lnTo>
                    <a:lnTo>
                      <a:pt x="21" y="9"/>
                    </a:lnTo>
                    <a:lnTo>
                      <a:pt x="21" y="6"/>
                    </a:lnTo>
                    <a:lnTo>
                      <a:pt x="19" y="3"/>
                    </a:lnTo>
                    <a:lnTo>
                      <a:pt x="15" y="1"/>
                    </a:lnTo>
                    <a:lnTo>
                      <a:pt x="10" y="0"/>
                    </a:lnTo>
                    <a:lnTo>
                      <a:pt x="6" y="1"/>
                    </a:lnTo>
                    <a:lnTo>
                      <a:pt x="4" y="3"/>
                    </a:lnTo>
                    <a:lnTo>
                      <a:pt x="2" y="6"/>
                    </a:lnTo>
                    <a:lnTo>
                      <a:pt x="0" y="9"/>
                    </a:lnTo>
                    <a:lnTo>
                      <a:pt x="2" y="13"/>
                    </a:lnTo>
                    <a:lnTo>
                      <a:pt x="4" y="16"/>
                    </a:lnTo>
                    <a:lnTo>
                      <a:pt x="6" y="18"/>
                    </a:lnTo>
                    <a:lnTo>
                      <a:pt x="10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" name="Freeform 65"/>
              <p:cNvSpPr>
                <a:spLocks/>
              </p:cNvSpPr>
              <p:nvPr/>
            </p:nvSpPr>
            <p:spPr bwMode="auto">
              <a:xfrm>
                <a:off x="2997" y="3756"/>
                <a:ext cx="30" cy="16"/>
              </a:xfrm>
              <a:custGeom>
                <a:avLst/>
                <a:gdLst>
                  <a:gd name="T0" fmla="*/ 10 w 30"/>
                  <a:gd name="T1" fmla="*/ 13 h 16"/>
                  <a:gd name="T2" fmla="*/ 17 w 30"/>
                  <a:gd name="T3" fmla="*/ 15 h 16"/>
                  <a:gd name="T4" fmla="*/ 23 w 30"/>
                  <a:gd name="T5" fmla="*/ 16 h 16"/>
                  <a:gd name="T6" fmla="*/ 27 w 30"/>
                  <a:gd name="T7" fmla="*/ 16 h 16"/>
                  <a:gd name="T8" fmla="*/ 30 w 30"/>
                  <a:gd name="T9" fmla="*/ 15 h 16"/>
                  <a:gd name="T10" fmla="*/ 30 w 30"/>
                  <a:gd name="T11" fmla="*/ 11 h 16"/>
                  <a:gd name="T12" fmla="*/ 27 w 30"/>
                  <a:gd name="T13" fmla="*/ 8 h 16"/>
                  <a:gd name="T14" fmla="*/ 23 w 30"/>
                  <a:gd name="T15" fmla="*/ 6 h 16"/>
                  <a:gd name="T16" fmla="*/ 17 w 30"/>
                  <a:gd name="T17" fmla="*/ 3 h 16"/>
                  <a:gd name="T18" fmla="*/ 10 w 30"/>
                  <a:gd name="T19" fmla="*/ 2 h 16"/>
                  <a:gd name="T20" fmla="*/ 6 w 30"/>
                  <a:gd name="T21" fmla="*/ 0 h 16"/>
                  <a:gd name="T22" fmla="*/ 2 w 30"/>
                  <a:gd name="T23" fmla="*/ 0 h 16"/>
                  <a:gd name="T24" fmla="*/ 0 w 30"/>
                  <a:gd name="T25" fmla="*/ 2 h 16"/>
                  <a:gd name="T26" fmla="*/ 0 w 30"/>
                  <a:gd name="T27" fmla="*/ 5 h 16"/>
                  <a:gd name="T28" fmla="*/ 2 w 30"/>
                  <a:gd name="T29" fmla="*/ 6 h 16"/>
                  <a:gd name="T30" fmla="*/ 6 w 30"/>
                  <a:gd name="T31" fmla="*/ 10 h 16"/>
                  <a:gd name="T32" fmla="*/ 10 w 30"/>
                  <a:gd name="T33" fmla="*/ 13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16"/>
                  <a:gd name="T53" fmla="*/ 30 w 30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16">
                    <a:moveTo>
                      <a:pt x="10" y="13"/>
                    </a:moveTo>
                    <a:lnTo>
                      <a:pt x="17" y="15"/>
                    </a:lnTo>
                    <a:lnTo>
                      <a:pt x="23" y="16"/>
                    </a:lnTo>
                    <a:lnTo>
                      <a:pt x="27" y="16"/>
                    </a:lnTo>
                    <a:lnTo>
                      <a:pt x="30" y="15"/>
                    </a:lnTo>
                    <a:lnTo>
                      <a:pt x="30" y="11"/>
                    </a:lnTo>
                    <a:lnTo>
                      <a:pt x="27" y="8"/>
                    </a:lnTo>
                    <a:lnTo>
                      <a:pt x="23" y="6"/>
                    </a:lnTo>
                    <a:lnTo>
                      <a:pt x="17" y="3"/>
                    </a:lnTo>
                    <a:lnTo>
                      <a:pt x="10" y="2"/>
                    </a:lnTo>
                    <a:lnTo>
                      <a:pt x="6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2" y="6"/>
                    </a:lnTo>
                    <a:lnTo>
                      <a:pt x="6" y="10"/>
                    </a:lnTo>
                    <a:lnTo>
                      <a:pt x="1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" name="Freeform 66"/>
              <p:cNvSpPr>
                <a:spLocks/>
              </p:cNvSpPr>
              <p:nvPr/>
            </p:nvSpPr>
            <p:spPr bwMode="auto">
              <a:xfrm>
                <a:off x="3127" y="3844"/>
                <a:ext cx="22" cy="18"/>
              </a:xfrm>
              <a:custGeom>
                <a:avLst/>
                <a:gdLst>
                  <a:gd name="T0" fmla="*/ 11 w 22"/>
                  <a:gd name="T1" fmla="*/ 18 h 18"/>
                  <a:gd name="T2" fmla="*/ 15 w 22"/>
                  <a:gd name="T3" fmla="*/ 18 h 18"/>
                  <a:gd name="T4" fmla="*/ 20 w 22"/>
                  <a:gd name="T5" fmla="*/ 14 h 18"/>
                  <a:gd name="T6" fmla="*/ 22 w 22"/>
                  <a:gd name="T7" fmla="*/ 13 h 18"/>
                  <a:gd name="T8" fmla="*/ 22 w 22"/>
                  <a:gd name="T9" fmla="*/ 8 h 18"/>
                  <a:gd name="T10" fmla="*/ 22 w 22"/>
                  <a:gd name="T11" fmla="*/ 5 h 18"/>
                  <a:gd name="T12" fmla="*/ 20 w 22"/>
                  <a:gd name="T13" fmla="*/ 1 h 18"/>
                  <a:gd name="T14" fmla="*/ 15 w 22"/>
                  <a:gd name="T15" fmla="*/ 0 h 18"/>
                  <a:gd name="T16" fmla="*/ 11 w 22"/>
                  <a:gd name="T17" fmla="*/ 0 h 18"/>
                  <a:gd name="T18" fmla="*/ 7 w 22"/>
                  <a:gd name="T19" fmla="*/ 0 h 18"/>
                  <a:gd name="T20" fmla="*/ 5 w 22"/>
                  <a:gd name="T21" fmla="*/ 1 h 18"/>
                  <a:gd name="T22" fmla="*/ 2 w 22"/>
                  <a:gd name="T23" fmla="*/ 5 h 18"/>
                  <a:gd name="T24" fmla="*/ 0 w 22"/>
                  <a:gd name="T25" fmla="*/ 8 h 18"/>
                  <a:gd name="T26" fmla="*/ 2 w 22"/>
                  <a:gd name="T27" fmla="*/ 13 h 18"/>
                  <a:gd name="T28" fmla="*/ 5 w 22"/>
                  <a:gd name="T29" fmla="*/ 14 h 18"/>
                  <a:gd name="T30" fmla="*/ 7 w 22"/>
                  <a:gd name="T31" fmla="*/ 18 h 18"/>
                  <a:gd name="T32" fmla="*/ 11 w 22"/>
                  <a:gd name="T33" fmla="*/ 18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2"/>
                  <a:gd name="T52" fmla="*/ 0 h 18"/>
                  <a:gd name="T53" fmla="*/ 22 w 22"/>
                  <a:gd name="T54" fmla="*/ 18 h 1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2" h="18">
                    <a:moveTo>
                      <a:pt x="11" y="18"/>
                    </a:moveTo>
                    <a:lnTo>
                      <a:pt x="15" y="18"/>
                    </a:lnTo>
                    <a:lnTo>
                      <a:pt x="20" y="14"/>
                    </a:lnTo>
                    <a:lnTo>
                      <a:pt x="22" y="13"/>
                    </a:lnTo>
                    <a:lnTo>
                      <a:pt x="22" y="8"/>
                    </a:lnTo>
                    <a:lnTo>
                      <a:pt x="22" y="5"/>
                    </a:lnTo>
                    <a:lnTo>
                      <a:pt x="20" y="1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2" y="5"/>
                    </a:lnTo>
                    <a:lnTo>
                      <a:pt x="0" y="8"/>
                    </a:lnTo>
                    <a:lnTo>
                      <a:pt x="2" y="13"/>
                    </a:lnTo>
                    <a:lnTo>
                      <a:pt x="5" y="14"/>
                    </a:lnTo>
                    <a:lnTo>
                      <a:pt x="7" y="18"/>
                    </a:lnTo>
                    <a:lnTo>
                      <a:pt x="11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" name="Freeform 67"/>
              <p:cNvSpPr>
                <a:spLocks/>
              </p:cNvSpPr>
              <p:nvPr/>
            </p:nvSpPr>
            <p:spPr bwMode="auto">
              <a:xfrm>
                <a:off x="1980" y="3452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0 h 2"/>
                  <a:gd name="T4" fmla="*/ 0 w 1"/>
                  <a:gd name="T5" fmla="*/ 0 h 2"/>
                  <a:gd name="T6" fmla="*/ 0 w 1"/>
                  <a:gd name="T7" fmla="*/ 0 h 2"/>
                  <a:gd name="T8" fmla="*/ 0 w 1"/>
                  <a:gd name="T9" fmla="*/ 2 h 2"/>
                  <a:gd name="T10" fmla="*/ 0 w 1"/>
                  <a:gd name="T11" fmla="*/ 0 h 2"/>
                  <a:gd name="T12" fmla="*/ 0 w 1"/>
                  <a:gd name="T13" fmla="*/ 0 h 2"/>
                  <a:gd name="T14" fmla="*/ 0 w 1"/>
                  <a:gd name="T15" fmla="*/ 0 h 2"/>
                  <a:gd name="T16" fmla="*/ 0 w 1"/>
                  <a:gd name="T17" fmla="*/ 0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"/>
                  <a:gd name="T28" fmla="*/ 0 h 2"/>
                  <a:gd name="T29" fmla="*/ 1 w 1"/>
                  <a:gd name="T30" fmla="*/ 2 h 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"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" name="Freeform 68"/>
              <p:cNvSpPr>
                <a:spLocks/>
              </p:cNvSpPr>
              <p:nvPr/>
            </p:nvSpPr>
            <p:spPr bwMode="auto">
              <a:xfrm>
                <a:off x="1290" y="3174"/>
                <a:ext cx="1396" cy="727"/>
              </a:xfrm>
              <a:custGeom>
                <a:avLst/>
                <a:gdLst>
                  <a:gd name="T0" fmla="*/ 1375 w 1396"/>
                  <a:gd name="T1" fmla="*/ 257 h 727"/>
                  <a:gd name="T2" fmla="*/ 1300 w 1396"/>
                  <a:gd name="T3" fmla="*/ 283 h 727"/>
                  <a:gd name="T4" fmla="*/ 1229 w 1396"/>
                  <a:gd name="T5" fmla="*/ 348 h 727"/>
                  <a:gd name="T6" fmla="*/ 1176 w 1396"/>
                  <a:gd name="T7" fmla="*/ 286 h 727"/>
                  <a:gd name="T8" fmla="*/ 1144 w 1396"/>
                  <a:gd name="T9" fmla="*/ 255 h 727"/>
                  <a:gd name="T10" fmla="*/ 1144 w 1396"/>
                  <a:gd name="T11" fmla="*/ 213 h 727"/>
                  <a:gd name="T12" fmla="*/ 1079 w 1396"/>
                  <a:gd name="T13" fmla="*/ 132 h 727"/>
                  <a:gd name="T14" fmla="*/ 1039 w 1396"/>
                  <a:gd name="T15" fmla="*/ 153 h 727"/>
                  <a:gd name="T16" fmla="*/ 1022 w 1396"/>
                  <a:gd name="T17" fmla="*/ 210 h 727"/>
                  <a:gd name="T18" fmla="*/ 1075 w 1396"/>
                  <a:gd name="T19" fmla="*/ 242 h 727"/>
                  <a:gd name="T20" fmla="*/ 1062 w 1396"/>
                  <a:gd name="T21" fmla="*/ 260 h 727"/>
                  <a:gd name="T22" fmla="*/ 1062 w 1396"/>
                  <a:gd name="T23" fmla="*/ 307 h 727"/>
                  <a:gd name="T24" fmla="*/ 1028 w 1396"/>
                  <a:gd name="T25" fmla="*/ 363 h 727"/>
                  <a:gd name="T26" fmla="*/ 1007 w 1396"/>
                  <a:gd name="T27" fmla="*/ 372 h 727"/>
                  <a:gd name="T28" fmla="*/ 974 w 1396"/>
                  <a:gd name="T29" fmla="*/ 307 h 727"/>
                  <a:gd name="T30" fmla="*/ 818 w 1396"/>
                  <a:gd name="T31" fmla="*/ 306 h 727"/>
                  <a:gd name="T32" fmla="*/ 780 w 1396"/>
                  <a:gd name="T33" fmla="*/ 278 h 727"/>
                  <a:gd name="T34" fmla="*/ 698 w 1396"/>
                  <a:gd name="T35" fmla="*/ 319 h 727"/>
                  <a:gd name="T36" fmla="*/ 690 w 1396"/>
                  <a:gd name="T37" fmla="*/ 280 h 727"/>
                  <a:gd name="T38" fmla="*/ 653 w 1396"/>
                  <a:gd name="T39" fmla="*/ 263 h 727"/>
                  <a:gd name="T40" fmla="*/ 589 w 1396"/>
                  <a:gd name="T41" fmla="*/ 267 h 727"/>
                  <a:gd name="T42" fmla="*/ 557 w 1396"/>
                  <a:gd name="T43" fmla="*/ 233 h 727"/>
                  <a:gd name="T44" fmla="*/ 456 w 1396"/>
                  <a:gd name="T45" fmla="*/ 125 h 727"/>
                  <a:gd name="T46" fmla="*/ 373 w 1396"/>
                  <a:gd name="T47" fmla="*/ 104 h 727"/>
                  <a:gd name="T48" fmla="*/ 347 w 1396"/>
                  <a:gd name="T49" fmla="*/ 90 h 727"/>
                  <a:gd name="T50" fmla="*/ 339 w 1396"/>
                  <a:gd name="T51" fmla="*/ 15 h 727"/>
                  <a:gd name="T52" fmla="*/ 291 w 1396"/>
                  <a:gd name="T53" fmla="*/ 20 h 727"/>
                  <a:gd name="T54" fmla="*/ 227 w 1396"/>
                  <a:gd name="T55" fmla="*/ 13 h 727"/>
                  <a:gd name="T56" fmla="*/ 133 w 1396"/>
                  <a:gd name="T57" fmla="*/ 5 h 727"/>
                  <a:gd name="T58" fmla="*/ 45 w 1396"/>
                  <a:gd name="T59" fmla="*/ 57 h 727"/>
                  <a:gd name="T60" fmla="*/ 26 w 1396"/>
                  <a:gd name="T61" fmla="*/ 83 h 727"/>
                  <a:gd name="T62" fmla="*/ 71 w 1396"/>
                  <a:gd name="T63" fmla="*/ 116 h 727"/>
                  <a:gd name="T64" fmla="*/ 71 w 1396"/>
                  <a:gd name="T65" fmla="*/ 140 h 727"/>
                  <a:gd name="T66" fmla="*/ 60 w 1396"/>
                  <a:gd name="T67" fmla="*/ 169 h 727"/>
                  <a:gd name="T68" fmla="*/ 39 w 1396"/>
                  <a:gd name="T69" fmla="*/ 203 h 727"/>
                  <a:gd name="T70" fmla="*/ 45 w 1396"/>
                  <a:gd name="T71" fmla="*/ 250 h 727"/>
                  <a:gd name="T72" fmla="*/ 24 w 1396"/>
                  <a:gd name="T73" fmla="*/ 268 h 727"/>
                  <a:gd name="T74" fmla="*/ 9 w 1396"/>
                  <a:gd name="T75" fmla="*/ 288 h 727"/>
                  <a:gd name="T76" fmla="*/ 9 w 1396"/>
                  <a:gd name="T77" fmla="*/ 346 h 727"/>
                  <a:gd name="T78" fmla="*/ 13 w 1396"/>
                  <a:gd name="T79" fmla="*/ 363 h 727"/>
                  <a:gd name="T80" fmla="*/ 9 w 1396"/>
                  <a:gd name="T81" fmla="*/ 389 h 727"/>
                  <a:gd name="T82" fmla="*/ 2 w 1396"/>
                  <a:gd name="T83" fmla="*/ 418 h 727"/>
                  <a:gd name="T84" fmla="*/ 9 w 1396"/>
                  <a:gd name="T85" fmla="*/ 445 h 727"/>
                  <a:gd name="T86" fmla="*/ 15 w 1396"/>
                  <a:gd name="T87" fmla="*/ 467 h 727"/>
                  <a:gd name="T88" fmla="*/ 28 w 1396"/>
                  <a:gd name="T89" fmla="*/ 468 h 727"/>
                  <a:gd name="T90" fmla="*/ 43 w 1396"/>
                  <a:gd name="T91" fmla="*/ 478 h 727"/>
                  <a:gd name="T92" fmla="*/ 62 w 1396"/>
                  <a:gd name="T93" fmla="*/ 484 h 727"/>
                  <a:gd name="T94" fmla="*/ 58 w 1396"/>
                  <a:gd name="T95" fmla="*/ 499 h 727"/>
                  <a:gd name="T96" fmla="*/ 159 w 1396"/>
                  <a:gd name="T97" fmla="*/ 566 h 727"/>
                  <a:gd name="T98" fmla="*/ 452 w 1396"/>
                  <a:gd name="T99" fmla="*/ 652 h 727"/>
                  <a:gd name="T100" fmla="*/ 559 w 1396"/>
                  <a:gd name="T101" fmla="*/ 675 h 727"/>
                  <a:gd name="T102" fmla="*/ 799 w 1396"/>
                  <a:gd name="T103" fmla="*/ 712 h 727"/>
                  <a:gd name="T104" fmla="*/ 972 w 1396"/>
                  <a:gd name="T105" fmla="*/ 725 h 727"/>
                  <a:gd name="T106" fmla="*/ 1034 w 1396"/>
                  <a:gd name="T107" fmla="*/ 673 h 727"/>
                  <a:gd name="T108" fmla="*/ 1109 w 1396"/>
                  <a:gd name="T109" fmla="*/ 601 h 727"/>
                  <a:gd name="T110" fmla="*/ 1208 w 1396"/>
                  <a:gd name="T111" fmla="*/ 530 h 727"/>
                  <a:gd name="T112" fmla="*/ 1242 w 1396"/>
                  <a:gd name="T113" fmla="*/ 484 h 727"/>
                  <a:gd name="T114" fmla="*/ 1180 w 1396"/>
                  <a:gd name="T115" fmla="*/ 434 h 727"/>
                  <a:gd name="T116" fmla="*/ 1302 w 1396"/>
                  <a:gd name="T117" fmla="*/ 421 h 727"/>
                  <a:gd name="T118" fmla="*/ 1396 w 1396"/>
                  <a:gd name="T119" fmla="*/ 341 h 727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396"/>
                  <a:gd name="T181" fmla="*/ 0 h 727"/>
                  <a:gd name="T182" fmla="*/ 1396 w 1396"/>
                  <a:gd name="T183" fmla="*/ 727 h 727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396" h="727">
                    <a:moveTo>
                      <a:pt x="1364" y="317"/>
                    </a:moveTo>
                    <a:lnTo>
                      <a:pt x="1368" y="302"/>
                    </a:lnTo>
                    <a:lnTo>
                      <a:pt x="1388" y="296"/>
                    </a:lnTo>
                    <a:lnTo>
                      <a:pt x="1388" y="281"/>
                    </a:lnTo>
                    <a:lnTo>
                      <a:pt x="1377" y="276"/>
                    </a:lnTo>
                    <a:lnTo>
                      <a:pt x="1375" y="257"/>
                    </a:lnTo>
                    <a:lnTo>
                      <a:pt x="1341" y="250"/>
                    </a:lnTo>
                    <a:lnTo>
                      <a:pt x="1349" y="242"/>
                    </a:lnTo>
                    <a:lnTo>
                      <a:pt x="1296" y="233"/>
                    </a:lnTo>
                    <a:lnTo>
                      <a:pt x="1276" y="241"/>
                    </a:lnTo>
                    <a:lnTo>
                      <a:pt x="1283" y="273"/>
                    </a:lnTo>
                    <a:lnTo>
                      <a:pt x="1300" y="283"/>
                    </a:lnTo>
                    <a:lnTo>
                      <a:pt x="1287" y="291"/>
                    </a:lnTo>
                    <a:lnTo>
                      <a:pt x="1281" y="322"/>
                    </a:lnTo>
                    <a:lnTo>
                      <a:pt x="1257" y="337"/>
                    </a:lnTo>
                    <a:lnTo>
                      <a:pt x="1263" y="358"/>
                    </a:lnTo>
                    <a:lnTo>
                      <a:pt x="1242" y="367"/>
                    </a:lnTo>
                    <a:lnTo>
                      <a:pt x="1229" y="348"/>
                    </a:lnTo>
                    <a:lnTo>
                      <a:pt x="1210" y="324"/>
                    </a:lnTo>
                    <a:lnTo>
                      <a:pt x="1221" y="314"/>
                    </a:lnTo>
                    <a:lnTo>
                      <a:pt x="1204" y="281"/>
                    </a:lnTo>
                    <a:lnTo>
                      <a:pt x="1180" y="267"/>
                    </a:lnTo>
                    <a:lnTo>
                      <a:pt x="1178" y="273"/>
                    </a:lnTo>
                    <a:lnTo>
                      <a:pt x="1176" y="286"/>
                    </a:lnTo>
                    <a:lnTo>
                      <a:pt x="1171" y="302"/>
                    </a:lnTo>
                    <a:lnTo>
                      <a:pt x="1167" y="312"/>
                    </a:lnTo>
                    <a:lnTo>
                      <a:pt x="1161" y="306"/>
                    </a:lnTo>
                    <a:lnTo>
                      <a:pt x="1152" y="286"/>
                    </a:lnTo>
                    <a:lnTo>
                      <a:pt x="1146" y="265"/>
                    </a:lnTo>
                    <a:lnTo>
                      <a:pt x="1144" y="255"/>
                    </a:lnTo>
                    <a:lnTo>
                      <a:pt x="1129" y="250"/>
                    </a:lnTo>
                    <a:lnTo>
                      <a:pt x="1126" y="246"/>
                    </a:lnTo>
                    <a:lnTo>
                      <a:pt x="1122" y="233"/>
                    </a:lnTo>
                    <a:lnTo>
                      <a:pt x="1124" y="221"/>
                    </a:lnTo>
                    <a:lnTo>
                      <a:pt x="1139" y="216"/>
                    </a:lnTo>
                    <a:lnTo>
                      <a:pt x="1144" y="213"/>
                    </a:lnTo>
                    <a:lnTo>
                      <a:pt x="1141" y="203"/>
                    </a:lnTo>
                    <a:lnTo>
                      <a:pt x="1131" y="190"/>
                    </a:lnTo>
                    <a:lnTo>
                      <a:pt x="1118" y="174"/>
                    </a:lnTo>
                    <a:lnTo>
                      <a:pt x="1103" y="158"/>
                    </a:lnTo>
                    <a:lnTo>
                      <a:pt x="1090" y="143"/>
                    </a:lnTo>
                    <a:lnTo>
                      <a:pt x="1079" y="132"/>
                    </a:lnTo>
                    <a:lnTo>
                      <a:pt x="1075" y="129"/>
                    </a:lnTo>
                    <a:lnTo>
                      <a:pt x="1069" y="130"/>
                    </a:lnTo>
                    <a:lnTo>
                      <a:pt x="1056" y="133"/>
                    </a:lnTo>
                    <a:lnTo>
                      <a:pt x="1043" y="138"/>
                    </a:lnTo>
                    <a:lnTo>
                      <a:pt x="1041" y="145"/>
                    </a:lnTo>
                    <a:lnTo>
                      <a:pt x="1039" y="153"/>
                    </a:lnTo>
                    <a:lnTo>
                      <a:pt x="1032" y="164"/>
                    </a:lnTo>
                    <a:lnTo>
                      <a:pt x="1024" y="176"/>
                    </a:lnTo>
                    <a:lnTo>
                      <a:pt x="1026" y="187"/>
                    </a:lnTo>
                    <a:lnTo>
                      <a:pt x="1028" y="197"/>
                    </a:lnTo>
                    <a:lnTo>
                      <a:pt x="1026" y="205"/>
                    </a:lnTo>
                    <a:lnTo>
                      <a:pt x="1022" y="210"/>
                    </a:lnTo>
                    <a:lnTo>
                      <a:pt x="1019" y="211"/>
                    </a:lnTo>
                    <a:lnTo>
                      <a:pt x="1022" y="216"/>
                    </a:lnTo>
                    <a:lnTo>
                      <a:pt x="1030" y="229"/>
                    </a:lnTo>
                    <a:lnTo>
                      <a:pt x="1043" y="239"/>
                    </a:lnTo>
                    <a:lnTo>
                      <a:pt x="1062" y="242"/>
                    </a:lnTo>
                    <a:lnTo>
                      <a:pt x="1075" y="242"/>
                    </a:lnTo>
                    <a:lnTo>
                      <a:pt x="1079" y="247"/>
                    </a:lnTo>
                    <a:lnTo>
                      <a:pt x="1077" y="252"/>
                    </a:lnTo>
                    <a:lnTo>
                      <a:pt x="1075" y="255"/>
                    </a:lnTo>
                    <a:lnTo>
                      <a:pt x="1088" y="255"/>
                    </a:lnTo>
                    <a:lnTo>
                      <a:pt x="1079" y="263"/>
                    </a:lnTo>
                    <a:lnTo>
                      <a:pt x="1062" y="260"/>
                    </a:lnTo>
                    <a:lnTo>
                      <a:pt x="1054" y="286"/>
                    </a:lnTo>
                    <a:lnTo>
                      <a:pt x="1060" y="285"/>
                    </a:lnTo>
                    <a:lnTo>
                      <a:pt x="1071" y="285"/>
                    </a:lnTo>
                    <a:lnTo>
                      <a:pt x="1077" y="286"/>
                    </a:lnTo>
                    <a:lnTo>
                      <a:pt x="1073" y="298"/>
                    </a:lnTo>
                    <a:lnTo>
                      <a:pt x="1062" y="307"/>
                    </a:lnTo>
                    <a:lnTo>
                      <a:pt x="1058" y="307"/>
                    </a:lnTo>
                    <a:lnTo>
                      <a:pt x="1056" y="304"/>
                    </a:lnTo>
                    <a:lnTo>
                      <a:pt x="1056" y="302"/>
                    </a:lnTo>
                    <a:lnTo>
                      <a:pt x="1034" y="322"/>
                    </a:lnTo>
                    <a:lnTo>
                      <a:pt x="1015" y="338"/>
                    </a:lnTo>
                    <a:lnTo>
                      <a:pt x="1028" y="363"/>
                    </a:lnTo>
                    <a:lnTo>
                      <a:pt x="1026" y="364"/>
                    </a:lnTo>
                    <a:lnTo>
                      <a:pt x="1024" y="369"/>
                    </a:lnTo>
                    <a:lnTo>
                      <a:pt x="1017" y="376"/>
                    </a:lnTo>
                    <a:lnTo>
                      <a:pt x="1009" y="377"/>
                    </a:lnTo>
                    <a:lnTo>
                      <a:pt x="1004" y="376"/>
                    </a:lnTo>
                    <a:lnTo>
                      <a:pt x="1007" y="372"/>
                    </a:lnTo>
                    <a:lnTo>
                      <a:pt x="1011" y="371"/>
                    </a:lnTo>
                    <a:lnTo>
                      <a:pt x="1013" y="369"/>
                    </a:lnTo>
                    <a:lnTo>
                      <a:pt x="1000" y="350"/>
                    </a:lnTo>
                    <a:lnTo>
                      <a:pt x="989" y="328"/>
                    </a:lnTo>
                    <a:lnTo>
                      <a:pt x="1007" y="312"/>
                    </a:lnTo>
                    <a:lnTo>
                      <a:pt x="974" y="307"/>
                    </a:lnTo>
                    <a:lnTo>
                      <a:pt x="953" y="304"/>
                    </a:lnTo>
                    <a:lnTo>
                      <a:pt x="955" y="328"/>
                    </a:lnTo>
                    <a:lnTo>
                      <a:pt x="908" y="322"/>
                    </a:lnTo>
                    <a:lnTo>
                      <a:pt x="852" y="324"/>
                    </a:lnTo>
                    <a:lnTo>
                      <a:pt x="822" y="307"/>
                    </a:lnTo>
                    <a:lnTo>
                      <a:pt x="818" y="306"/>
                    </a:lnTo>
                    <a:lnTo>
                      <a:pt x="810" y="302"/>
                    </a:lnTo>
                    <a:lnTo>
                      <a:pt x="799" y="298"/>
                    </a:lnTo>
                    <a:lnTo>
                      <a:pt x="797" y="291"/>
                    </a:lnTo>
                    <a:lnTo>
                      <a:pt x="795" y="285"/>
                    </a:lnTo>
                    <a:lnTo>
                      <a:pt x="786" y="281"/>
                    </a:lnTo>
                    <a:lnTo>
                      <a:pt x="780" y="278"/>
                    </a:lnTo>
                    <a:lnTo>
                      <a:pt x="775" y="278"/>
                    </a:lnTo>
                    <a:lnTo>
                      <a:pt x="717" y="286"/>
                    </a:lnTo>
                    <a:lnTo>
                      <a:pt x="709" y="309"/>
                    </a:lnTo>
                    <a:lnTo>
                      <a:pt x="703" y="332"/>
                    </a:lnTo>
                    <a:lnTo>
                      <a:pt x="700" y="328"/>
                    </a:lnTo>
                    <a:lnTo>
                      <a:pt x="698" y="319"/>
                    </a:lnTo>
                    <a:lnTo>
                      <a:pt x="692" y="309"/>
                    </a:lnTo>
                    <a:lnTo>
                      <a:pt x="683" y="301"/>
                    </a:lnTo>
                    <a:lnTo>
                      <a:pt x="679" y="294"/>
                    </a:lnTo>
                    <a:lnTo>
                      <a:pt x="681" y="288"/>
                    </a:lnTo>
                    <a:lnTo>
                      <a:pt x="685" y="283"/>
                    </a:lnTo>
                    <a:lnTo>
                      <a:pt x="690" y="280"/>
                    </a:lnTo>
                    <a:lnTo>
                      <a:pt x="688" y="280"/>
                    </a:lnTo>
                    <a:lnTo>
                      <a:pt x="683" y="280"/>
                    </a:lnTo>
                    <a:lnTo>
                      <a:pt x="675" y="276"/>
                    </a:lnTo>
                    <a:lnTo>
                      <a:pt x="664" y="268"/>
                    </a:lnTo>
                    <a:lnTo>
                      <a:pt x="658" y="263"/>
                    </a:lnTo>
                    <a:lnTo>
                      <a:pt x="653" y="263"/>
                    </a:lnTo>
                    <a:lnTo>
                      <a:pt x="647" y="265"/>
                    </a:lnTo>
                    <a:lnTo>
                      <a:pt x="640" y="267"/>
                    </a:lnTo>
                    <a:lnTo>
                      <a:pt x="632" y="270"/>
                    </a:lnTo>
                    <a:lnTo>
                      <a:pt x="621" y="272"/>
                    </a:lnTo>
                    <a:lnTo>
                      <a:pt x="606" y="272"/>
                    </a:lnTo>
                    <a:lnTo>
                      <a:pt x="589" y="267"/>
                    </a:lnTo>
                    <a:lnTo>
                      <a:pt x="557" y="255"/>
                    </a:lnTo>
                    <a:lnTo>
                      <a:pt x="540" y="247"/>
                    </a:lnTo>
                    <a:lnTo>
                      <a:pt x="533" y="241"/>
                    </a:lnTo>
                    <a:lnTo>
                      <a:pt x="536" y="236"/>
                    </a:lnTo>
                    <a:lnTo>
                      <a:pt x="546" y="233"/>
                    </a:lnTo>
                    <a:lnTo>
                      <a:pt x="557" y="233"/>
                    </a:lnTo>
                    <a:lnTo>
                      <a:pt x="565" y="234"/>
                    </a:lnTo>
                    <a:lnTo>
                      <a:pt x="570" y="236"/>
                    </a:lnTo>
                    <a:lnTo>
                      <a:pt x="574" y="207"/>
                    </a:lnTo>
                    <a:lnTo>
                      <a:pt x="553" y="192"/>
                    </a:lnTo>
                    <a:lnTo>
                      <a:pt x="533" y="190"/>
                    </a:lnTo>
                    <a:lnTo>
                      <a:pt x="456" y="125"/>
                    </a:lnTo>
                    <a:lnTo>
                      <a:pt x="441" y="94"/>
                    </a:lnTo>
                    <a:lnTo>
                      <a:pt x="413" y="99"/>
                    </a:lnTo>
                    <a:lnTo>
                      <a:pt x="407" y="101"/>
                    </a:lnTo>
                    <a:lnTo>
                      <a:pt x="394" y="106"/>
                    </a:lnTo>
                    <a:lnTo>
                      <a:pt x="379" y="107"/>
                    </a:lnTo>
                    <a:lnTo>
                      <a:pt x="373" y="104"/>
                    </a:lnTo>
                    <a:lnTo>
                      <a:pt x="375" y="96"/>
                    </a:lnTo>
                    <a:lnTo>
                      <a:pt x="383" y="88"/>
                    </a:lnTo>
                    <a:lnTo>
                      <a:pt x="394" y="81"/>
                    </a:lnTo>
                    <a:lnTo>
                      <a:pt x="398" y="80"/>
                    </a:lnTo>
                    <a:lnTo>
                      <a:pt x="388" y="65"/>
                    </a:lnTo>
                    <a:lnTo>
                      <a:pt x="347" y="90"/>
                    </a:lnTo>
                    <a:lnTo>
                      <a:pt x="345" y="42"/>
                    </a:lnTo>
                    <a:lnTo>
                      <a:pt x="345" y="41"/>
                    </a:lnTo>
                    <a:lnTo>
                      <a:pt x="347" y="36"/>
                    </a:lnTo>
                    <a:lnTo>
                      <a:pt x="347" y="29"/>
                    </a:lnTo>
                    <a:lnTo>
                      <a:pt x="345" y="18"/>
                    </a:lnTo>
                    <a:lnTo>
                      <a:pt x="339" y="15"/>
                    </a:lnTo>
                    <a:lnTo>
                      <a:pt x="332" y="21"/>
                    </a:lnTo>
                    <a:lnTo>
                      <a:pt x="328" y="33"/>
                    </a:lnTo>
                    <a:lnTo>
                      <a:pt x="326" y="37"/>
                    </a:lnTo>
                    <a:lnTo>
                      <a:pt x="259" y="33"/>
                    </a:lnTo>
                    <a:lnTo>
                      <a:pt x="296" y="23"/>
                    </a:lnTo>
                    <a:lnTo>
                      <a:pt x="291" y="20"/>
                    </a:lnTo>
                    <a:lnTo>
                      <a:pt x="281" y="13"/>
                    </a:lnTo>
                    <a:lnTo>
                      <a:pt x="268" y="7"/>
                    </a:lnTo>
                    <a:lnTo>
                      <a:pt x="255" y="7"/>
                    </a:lnTo>
                    <a:lnTo>
                      <a:pt x="244" y="10"/>
                    </a:lnTo>
                    <a:lnTo>
                      <a:pt x="236" y="11"/>
                    </a:lnTo>
                    <a:lnTo>
                      <a:pt x="227" y="13"/>
                    </a:lnTo>
                    <a:lnTo>
                      <a:pt x="225" y="13"/>
                    </a:lnTo>
                    <a:lnTo>
                      <a:pt x="199" y="8"/>
                    </a:lnTo>
                    <a:lnTo>
                      <a:pt x="161" y="13"/>
                    </a:lnTo>
                    <a:lnTo>
                      <a:pt x="157" y="11"/>
                    </a:lnTo>
                    <a:lnTo>
                      <a:pt x="144" y="10"/>
                    </a:lnTo>
                    <a:lnTo>
                      <a:pt x="133" y="5"/>
                    </a:lnTo>
                    <a:lnTo>
                      <a:pt x="127" y="2"/>
                    </a:lnTo>
                    <a:lnTo>
                      <a:pt x="124" y="0"/>
                    </a:lnTo>
                    <a:lnTo>
                      <a:pt x="118" y="0"/>
                    </a:lnTo>
                    <a:lnTo>
                      <a:pt x="109" y="2"/>
                    </a:lnTo>
                    <a:lnTo>
                      <a:pt x="107" y="3"/>
                    </a:lnTo>
                    <a:lnTo>
                      <a:pt x="45" y="57"/>
                    </a:lnTo>
                    <a:lnTo>
                      <a:pt x="43" y="60"/>
                    </a:lnTo>
                    <a:lnTo>
                      <a:pt x="37" y="68"/>
                    </a:lnTo>
                    <a:lnTo>
                      <a:pt x="28" y="76"/>
                    </a:lnTo>
                    <a:lnTo>
                      <a:pt x="20" y="81"/>
                    </a:lnTo>
                    <a:lnTo>
                      <a:pt x="22" y="81"/>
                    </a:lnTo>
                    <a:lnTo>
                      <a:pt x="26" y="83"/>
                    </a:lnTo>
                    <a:lnTo>
                      <a:pt x="30" y="86"/>
                    </a:lnTo>
                    <a:lnTo>
                      <a:pt x="37" y="91"/>
                    </a:lnTo>
                    <a:lnTo>
                      <a:pt x="64" y="109"/>
                    </a:lnTo>
                    <a:lnTo>
                      <a:pt x="67" y="111"/>
                    </a:lnTo>
                    <a:lnTo>
                      <a:pt x="71" y="116"/>
                    </a:lnTo>
                    <a:lnTo>
                      <a:pt x="73" y="122"/>
                    </a:lnTo>
                    <a:lnTo>
                      <a:pt x="71" y="125"/>
                    </a:lnTo>
                    <a:lnTo>
                      <a:pt x="69" y="129"/>
                    </a:lnTo>
                    <a:lnTo>
                      <a:pt x="71" y="132"/>
                    </a:lnTo>
                    <a:lnTo>
                      <a:pt x="71" y="137"/>
                    </a:lnTo>
                    <a:lnTo>
                      <a:pt x="71" y="140"/>
                    </a:lnTo>
                    <a:lnTo>
                      <a:pt x="69" y="145"/>
                    </a:lnTo>
                    <a:lnTo>
                      <a:pt x="64" y="148"/>
                    </a:lnTo>
                    <a:lnTo>
                      <a:pt x="62" y="153"/>
                    </a:lnTo>
                    <a:lnTo>
                      <a:pt x="62" y="158"/>
                    </a:lnTo>
                    <a:lnTo>
                      <a:pt x="62" y="163"/>
                    </a:lnTo>
                    <a:lnTo>
                      <a:pt x="60" y="169"/>
                    </a:lnTo>
                    <a:lnTo>
                      <a:pt x="56" y="176"/>
                    </a:lnTo>
                    <a:lnTo>
                      <a:pt x="52" y="179"/>
                    </a:lnTo>
                    <a:lnTo>
                      <a:pt x="47" y="184"/>
                    </a:lnTo>
                    <a:lnTo>
                      <a:pt x="43" y="192"/>
                    </a:lnTo>
                    <a:lnTo>
                      <a:pt x="41" y="200"/>
                    </a:lnTo>
                    <a:lnTo>
                      <a:pt x="39" y="203"/>
                    </a:lnTo>
                    <a:lnTo>
                      <a:pt x="60" y="226"/>
                    </a:lnTo>
                    <a:lnTo>
                      <a:pt x="60" y="228"/>
                    </a:lnTo>
                    <a:lnTo>
                      <a:pt x="60" y="234"/>
                    </a:lnTo>
                    <a:lnTo>
                      <a:pt x="56" y="241"/>
                    </a:lnTo>
                    <a:lnTo>
                      <a:pt x="52" y="246"/>
                    </a:lnTo>
                    <a:lnTo>
                      <a:pt x="45" y="250"/>
                    </a:lnTo>
                    <a:lnTo>
                      <a:pt x="39" y="255"/>
                    </a:lnTo>
                    <a:lnTo>
                      <a:pt x="32" y="260"/>
                    </a:lnTo>
                    <a:lnTo>
                      <a:pt x="30" y="262"/>
                    </a:lnTo>
                    <a:lnTo>
                      <a:pt x="30" y="263"/>
                    </a:lnTo>
                    <a:lnTo>
                      <a:pt x="28" y="265"/>
                    </a:lnTo>
                    <a:lnTo>
                      <a:pt x="24" y="268"/>
                    </a:lnTo>
                    <a:lnTo>
                      <a:pt x="24" y="272"/>
                    </a:lnTo>
                    <a:lnTo>
                      <a:pt x="22" y="275"/>
                    </a:lnTo>
                    <a:lnTo>
                      <a:pt x="20" y="280"/>
                    </a:lnTo>
                    <a:lnTo>
                      <a:pt x="15" y="285"/>
                    </a:lnTo>
                    <a:lnTo>
                      <a:pt x="9" y="288"/>
                    </a:lnTo>
                    <a:lnTo>
                      <a:pt x="0" y="337"/>
                    </a:lnTo>
                    <a:lnTo>
                      <a:pt x="5" y="343"/>
                    </a:lnTo>
                    <a:lnTo>
                      <a:pt x="9" y="346"/>
                    </a:lnTo>
                    <a:lnTo>
                      <a:pt x="15" y="350"/>
                    </a:lnTo>
                    <a:lnTo>
                      <a:pt x="17" y="350"/>
                    </a:lnTo>
                    <a:lnTo>
                      <a:pt x="17" y="351"/>
                    </a:lnTo>
                    <a:lnTo>
                      <a:pt x="15" y="353"/>
                    </a:lnTo>
                    <a:lnTo>
                      <a:pt x="15" y="358"/>
                    </a:lnTo>
                    <a:lnTo>
                      <a:pt x="13" y="363"/>
                    </a:lnTo>
                    <a:lnTo>
                      <a:pt x="11" y="367"/>
                    </a:lnTo>
                    <a:lnTo>
                      <a:pt x="7" y="372"/>
                    </a:lnTo>
                    <a:lnTo>
                      <a:pt x="5" y="377"/>
                    </a:lnTo>
                    <a:lnTo>
                      <a:pt x="5" y="380"/>
                    </a:lnTo>
                    <a:lnTo>
                      <a:pt x="7" y="384"/>
                    </a:lnTo>
                    <a:lnTo>
                      <a:pt x="9" y="389"/>
                    </a:lnTo>
                    <a:lnTo>
                      <a:pt x="7" y="395"/>
                    </a:lnTo>
                    <a:lnTo>
                      <a:pt x="5" y="398"/>
                    </a:lnTo>
                    <a:lnTo>
                      <a:pt x="0" y="402"/>
                    </a:lnTo>
                    <a:lnTo>
                      <a:pt x="0" y="405"/>
                    </a:lnTo>
                    <a:lnTo>
                      <a:pt x="0" y="410"/>
                    </a:lnTo>
                    <a:lnTo>
                      <a:pt x="2" y="418"/>
                    </a:lnTo>
                    <a:lnTo>
                      <a:pt x="5" y="424"/>
                    </a:lnTo>
                    <a:lnTo>
                      <a:pt x="7" y="429"/>
                    </a:lnTo>
                    <a:lnTo>
                      <a:pt x="11" y="431"/>
                    </a:lnTo>
                    <a:lnTo>
                      <a:pt x="13" y="432"/>
                    </a:lnTo>
                    <a:lnTo>
                      <a:pt x="13" y="437"/>
                    </a:lnTo>
                    <a:lnTo>
                      <a:pt x="9" y="445"/>
                    </a:lnTo>
                    <a:lnTo>
                      <a:pt x="7" y="450"/>
                    </a:lnTo>
                    <a:lnTo>
                      <a:pt x="5" y="454"/>
                    </a:lnTo>
                    <a:lnTo>
                      <a:pt x="7" y="455"/>
                    </a:lnTo>
                    <a:lnTo>
                      <a:pt x="9" y="460"/>
                    </a:lnTo>
                    <a:lnTo>
                      <a:pt x="13" y="465"/>
                    </a:lnTo>
                    <a:lnTo>
                      <a:pt x="15" y="467"/>
                    </a:lnTo>
                    <a:lnTo>
                      <a:pt x="17" y="465"/>
                    </a:lnTo>
                    <a:lnTo>
                      <a:pt x="20" y="462"/>
                    </a:lnTo>
                    <a:lnTo>
                      <a:pt x="22" y="460"/>
                    </a:lnTo>
                    <a:lnTo>
                      <a:pt x="24" y="460"/>
                    </a:lnTo>
                    <a:lnTo>
                      <a:pt x="26" y="463"/>
                    </a:lnTo>
                    <a:lnTo>
                      <a:pt x="28" y="468"/>
                    </a:lnTo>
                    <a:lnTo>
                      <a:pt x="28" y="471"/>
                    </a:lnTo>
                    <a:lnTo>
                      <a:pt x="28" y="473"/>
                    </a:lnTo>
                    <a:lnTo>
                      <a:pt x="41" y="473"/>
                    </a:lnTo>
                    <a:lnTo>
                      <a:pt x="43" y="476"/>
                    </a:lnTo>
                    <a:lnTo>
                      <a:pt x="43" y="478"/>
                    </a:lnTo>
                    <a:lnTo>
                      <a:pt x="43" y="481"/>
                    </a:lnTo>
                    <a:lnTo>
                      <a:pt x="45" y="483"/>
                    </a:lnTo>
                    <a:lnTo>
                      <a:pt x="49" y="484"/>
                    </a:lnTo>
                    <a:lnTo>
                      <a:pt x="56" y="484"/>
                    </a:lnTo>
                    <a:lnTo>
                      <a:pt x="60" y="484"/>
                    </a:lnTo>
                    <a:lnTo>
                      <a:pt x="62" y="484"/>
                    </a:lnTo>
                    <a:lnTo>
                      <a:pt x="67" y="488"/>
                    </a:lnTo>
                    <a:lnTo>
                      <a:pt x="69" y="489"/>
                    </a:lnTo>
                    <a:lnTo>
                      <a:pt x="69" y="493"/>
                    </a:lnTo>
                    <a:lnTo>
                      <a:pt x="67" y="494"/>
                    </a:lnTo>
                    <a:lnTo>
                      <a:pt x="62" y="497"/>
                    </a:lnTo>
                    <a:lnTo>
                      <a:pt x="58" y="499"/>
                    </a:lnTo>
                    <a:lnTo>
                      <a:pt x="56" y="502"/>
                    </a:lnTo>
                    <a:lnTo>
                      <a:pt x="54" y="507"/>
                    </a:lnTo>
                    <a:lnTo>
                      <a:pt x="52" y="514"/>
                    </a:lnTo>
                    <a:lnTo>
                      <a:pt x="52" y="519"/>
                    </a:lnTo>
                    <a:lnTo>
                      <a:pt x="52" y="522"/>
                    </a:lnTo>
                    <a:lnTo>
                      <a:pt x="159" y="566"/>
                    </a:lnTo>
                    <a:lnTo>
                      <a:pt x="212" y="584"/>
                    </a:lnTo>
                    <a:lnTo>
                      <a:pt x="266" y="601"/>
                    </a:lnTo>
                    <a:lnTo>
                      <a:pt x="321" y="618"/>
                    </a:lnTo>
                    <a:lnTo>
                      <a:pt x="373" y="631"/>
                    </a:lnTo>
                    <a:lnTo>
                      <a:pt x="418" y="644"/>
                    </a:lnTo>
                    <a:lnTo>
                      <a:pt x="452" y="652"/>
                    </a:lnTo>
                    <a:lnTo>
                      <a:pt x="476" y="658"/>
                    </a:lnTo>
                    <a:lnTo>
                      <a:pt x="484" y="660"/>
                    </a:lnTo>
                    <a:lnTo>
                      <a:pt x="488" y="662"/>
                    </a:lnTo>
                    <a:lnTo>
                      <a:pt x="503" y="663"/>
                    </a:lnTo>
                    <a:lnTo>
                      <a:pt x="527" y="668"/>
                    </a:lnTo>
                    <a:lnTo>
                      <a:pt x="559" y="675"/>
                    </a:lnTo>
                    <a:lnTo>
                      <a:pt x="598" y="681"/>
                    </a:lnTo>
                    <a:lnTo>
                      <a:pt x="643" y="689"/>
                    </a:lnTo>
                    <a:lnTo>
                      <a:pt x="694" y="697"/>
                    </a:lnTo>
                    <a:lnTo>
                      <a:pt x="750" y="706"/>
                    </a:lnTo>
                    <a:lnTo>
                      <a:pt x="799" y="712"/>
                    </a:lnTo>
                    <a:lnTo>
                      <a:pt x="840" y="715"/>
                    </a:lnTo>
                    <a:lnTo>
                      <a:pt x="874" y="719"/>
                    </a:lnTo>
                    <a:lnTo>
                      <a:pt x="902" y="720"/>
                    </a:lnTo>
                    <a:lnTo>
                      <a:pt x="927" y="722"/>
                    </a:lnTo>
                    <a:lnTo>
                      <a:pt x="951" y="723"/>
                    </a:lnTo>
                    <a:lnTo>
                      <a:pt x="972" y="725"/>
                    </a:lnTo>
                    <a:lnTo>
                      <a:pt x="996" y="727"/>
                    </a:lnTo>
                    <a:lnTo>
                      <a:pt x="998" y="727"/>
                    </a:lnTo>
                    <a:lnTo>
                      <a:pt x="1002" y="723"/>
                    </a:lnTo>
                    <a:lnTo>
                      <a:pt x="1007" y="722"/>
                    </a:lnTo>
                    <a:lnTo>
                      <a:pt x="1009" y="722"/>
                    </a:lnTo>
                    <a:lnTo>
                      <a:pt x="1034" y="673"/>
                    </a:lnTo>
                    <a:lnTo>
                      <a:pt x="1041" y="657"/>
                    </a:lnTo>
                    <a:lnTo>
                      <a:pt x="1066" y="642"/>
                    </a:lnTo>
                    <a:lnTo>
                      <a:pt x="1062" y="631"/>
                    </a:lnTo>
                    <a:lnTo>
                      <a:pt x="1094" y="616"/>
                    </a:lnTo>
                    <a:lnTo>
                      <a:pt x="1096" y="606"/>
                    </a:lnTo>
                    <a:lnTo>
                      <a:pt x="1109" y="601"/>
                    </a:lnTo>
                    <a:lnTo>
                      <a:pt x="1103" y="592"/>
                    </a:lnTo>
                    <a:lnTo>
                      <a:pt x="1139" y="584"/>
                    </a:lnTo>
                    <a:lnTo>
                      <a:pt x="1150" y="551"/>
                    </a:lnTo>
                    <a:lnTo>
                      <a:pt x="1174" y="525"/>
                    </a:lnTo>
                    <a:lnTo>
                      <a:pt x="1189" y="533"/>
                    </a:lnTo>
                    <a:lnTo>
                      <a:pt x="1208" y="530"/>
                    </a:lnTo>
                    <a:lnTo>
                      <a:pt x="1227" y="520"/>
                    </a:lnTo>
                    <a:lnTo>
                      <a:pt x="1227" y="515"/>
                    </a:lnTo>
                    <a:lnTo>
                      <a:pt x="1229" y="504"/>
                    </a:lnTo>
                    <a:lnTo>
                      <a:pt x="1233" y="493"/>
                    </a:lnTo>
                    <a:lnTo>
                      <a:pt x="1240" y="488"/>
                    </a:lnTo>
                    <a:lnTo>
                      <a:pt x="1242" y="484"/>
                    </a:lnTo>
                    <a:lnTo>
                      <a:pt x="1240" y="478"/>
                    </a:lnTo>
                    <a:lnTo>
                      <a:pt x="1236" y="471"/>
                    </a:lnTo>
                    <a:lnTo>
                      <a:pt x="1233" y="468"/>
                    </a:lnTo>
                    <a:lnTo>
                      <a:pt x="1195" y="465"/>
                    </a:lnTo>
                    <a:lnTo>
                      <a:pt x="1161" y="439"/>
                    </a:lnTo>
                    <a:lnTo>
                      <a:pt x="1180" y="434"/>
                    </a:lnTo>
                    <a:lnTo>
                      <a:pt x="1233" y="468"/>
                    </a:lnTo>
                    <a:lnTo>
                      <a:pt x="1257" y="463"/>
                    </a:lnTo>
                    <a:lnTo>
                      <a:pt x="1283" y="421"/>
                    </a:lnTo>
                    <a:lnTo>
                      <a:pt x="1257" y="408"/>
                    </a:lnTo>
                    <a:lnTo>
                      <a:pt x="1293" y="402"/>
                    </a:lnTo>
                    <a:lnTo>
                      <a:pt x="1302" y="421"/>
                    </a:lnTo>
                    <a:lnTo>
                      <a:pt x="1341" y="411"/>
                    </a:lnTo>
                    <a:lnTo>
                      <a:pt x="1308" y="384"/>
                    </a:lnTo>
                    <a:lnTo>
                      <a:pt x="1330" y="382"/>
                    </a:lnTo>
                    <a:lnTo>
                      <a:pt x="1343" y="402"/>
                    </a:lnTo>
                    <a:lnTo>
                      <a:pt x="1383" y="389"/>
                    </a:lnTo>
                    <a:lnTo>
                      <a:pt x="1396" y="341"/>
                    </a:lnTo>
                    <a:lnTo>
                      <a:pt x="1364" y="317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" name="Freeform 69"/>
              <p:cNvSpPr>
                <a:spLocks/>
              </p:cNvSpPr>
              <p:nvPr/>
            </p:nvSpPr>
            <p:spPr bwMode="auto">
              <a:xfrm>
                <a:off x="1999" y="3428"/>
                <a:ext cx="71" cy="18"/>
              </a:xfrm>
              <a:custGeom>
                <a:avLst/>
                <a:gdLst>
                  <a:gd name="T0" fmla="*/ 71 w 71"/>
                  <a:gd name="T1" fmla="*/ 0 h 18"/>
                  <a:gd name="T2" fmla="*/ 0 w 71"/>
                  <a:gd name="T3" fmla="*/ 3 h 18"/>
                  <a:gd name="T4" fmla="*/ 2 w 71"/>
                  <a:gd name="T5" fmla="*/ 18 h 18"/>
                  <a:gd name="T6" fmla="*/ 68 w 71"/>
                  <a:gd name="T7" fmla="*/ 14 h 18"/>
                  <a:gd name="T8" fmla="*/ 71 w 71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1"/>
                  <a:gd name="T16" fmla="*/ 0 h 18"/>
                  <a:gd name="T17" fmla="*/ 71 w 71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1" h="18">
                    <a:moveTo>
                      <a:pt x="71" y="0"/>
                    </a:moveTo>
                    <a:lnTo>
                      <a:pt x="0" y="3"/>
                    </a:lnTo>
                    <a:lnTo>
                      <a:pt x="2" y="18"/>
                    </a:lnTo>
                    <a:lnTo>
                      <a:pt x="68" y="14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" name="Freeform 70"/>
              <p:cNvSpPr>
                <a:spLocks/>
              </p:cNvSpPr>
              <p:nvPr/>
            </p:nvSpPr>
            <p:spPr bwMode="auto">
              <a:xfrm>
                <a:off x="2224" y="3407"/>
                <a:ext cx="100" cy="71"/>
              </a:xfrm>
              <a:custGeom>
                <a:avLst/>
                <a:gdLst>
                  <a:gd name="T0" fmla="*/ 49 w 100"/>
                  <a:gd name="T1" fmla="*/ 0 h 71"/>
                  <a:gd name="T2" fmla="*/ 45 w 100"/>
                  <a:gd name="T3" fmla="*/ 4 h 71"/>
                  <a:gd name="T4" fmla="*/ 32 w 100"/>
                  <a:gd name="T5" fmla="*/ 17 h 71"/>
                  <a:gd name="T6" fmla="*/ 15 w 100"/>
                  <a:gd name="T7" fmla="*/ 30 h 71"/>
                  <a:gd name="T8" fmla="*/ 2 w 100"/>
                  <a:gd name="T9" fmla="*/ 39 h 71"/>
                  <a:gd name="T10" fmla="*/ 0 w 100"/>
                  <a:gd name="T11" fmla="*/ 42 h 71"/>
                  <a:gd name="T12" fmla="*/ 13 w 100"/>
                  <a:gd name="T13" fmla="*/ 48 h 71"/>
                  <a:gd name="T14" fmla="*/ 28 w 100"/>
                  <a:gd name="T15" fmla="*/ 55 h 71"/>
                  <a:gd name="T16" fmla="*/ 36 w 100"/>
                  <a:gd name="T17" fmla="*/ 60 h 71"/>
                  <a:gd name="T18" fmla="*/ 45 w 100"/>
                  <a:gd name="T19" fmla="*/ 63 h 71"/>
                  <a:gd name="T20" fmla="*/ 60 w 100"/>
                  <a:gd name="T21" fmla="*/ 68 h 71"/>
                  <a:gd name="T22" fmla="*/ 75 w 100"/>
                  <a:gd name="T23" fmla="*/ 69 h 71"/>
                  <a:gd name="T24" fmla="*/ 81 w 100"/>
                  <a:gd name="T25" fmla="*/ 71 h 71"/>
                  <a:gd name="T26" fmla="*/ 100 w 100"/>
                  <a:gd name="T27" fmla="*/ 55 h 71"/>
                  <a:gd name="T28" fmla="*/ 96 w 100"/>
                  <a:gd name="T29" fmla="*/ 52 h 71"/>
                  <a:gd name="T30" fmla="*/ 85 w 100"/>
                  <a:gd name="T31" fmla="*/ 42 h 71"/>
                  <a:gd name="T32" fmla="*/ 73 w 100"/>
                  <a:gd name="T33" fmla="*/ 32 h 71"/>
                  <a:gd name="T34" fmla="*/ 64 w 100"/>
                  <a:gd name="T35" fmla="*/ 26 h 71"/>
                  <a:gd name="T36" fmla="*/ 60 w 100"/>
                  <a:gd name="T37" fmla="*/ 19 h 71"/>
                  <a:gd name="T38" fmla="*/ 58 w 100"/>
                  <a:gd name="T39" fmla="*/ 8 h 71"/>
                  <a:gd name="T40" fmla="*/ 53 w 100"/>
                  <a:gd name="T41" fmla="*/ 0 h 71"/>
                  <a:gd name="T42" fmla="*/ 49 w 100"/>
                  <a:gd name="T43" fmla="*/ 0 h 7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00"/>
                  <a:gd name="T67" fmla="*/ 0 h 71"/>
                  <a:gd name="T68" fmla="*/ 100 w 100"/>
                  <a:gd name="T69" fmla="*/ 71 h 71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00" h="71">
                    <a:moveTo>
                      <a:pt x="49" y="0"/>
                    </a:moveTo>
                    <a:lnTo>
                      <a:pt x="45" y="4"/>
                    </a:lnTo>
                    <a:lnTo>
                      <a:pt x="32" y="17"/>
                    </a:lnTo>
                    <a:lnTo>
                      <a:pt x="15" y="30"/>
                    </a:lnTo>
                    <a:lnTo>
                      <a:pt x="2" y="39"/>
                    </a:lnTo>
                    <a:lnTo>
                      <a:pt x="0" y="42"/>
                    </a:lnTo>
                    <a:lnTo>
                      <a:pt x="13" y="48"/>
                    </a:lnTo>
                    <a:lnTo>
                      <a:pt x="28" y="55"/>
                    </a:lnTo>
                    <a:lnTo>
                      <a:pt x="36" y="60"/>
                    </a:lnTo>
                    <a:lnTo>
                      <a:pt x="45" y="63"/>
                    </a:lnTo>
                    <a:lnTo>
                      <a:pt x="60" y="68"/>
                    </a:lnTo>
                    <a:lnTo>
                      <a:pt x="75" y="69"/>
                    </a:lnTo>
                    <a:lnTo>
                      <a:pt x="81" y="71"/>
                    </a:lnTo>
                    <a:lnTo>
                      <a:pt x="100" y="55"/>
                    </a:lnTo>
                    <a:lnTo>
                      <a:pt x="96" y="52"/>
                    </a:lnTo>
                    <a:lnTo>
                      <a:pt x="85" y="42"/>
                    </a:lnTo>
                    <a:lnTo>
                      <a:pt x="73" y="32"/>
                    </a:lnTo>
                    <a:lnTo>
                      <a:pt x="64" y="26"/>
                    </a:lnTo>
                    <a:lnTo>
                      <a:pt x="60" y="19"/>
                    </a:lnTo>
                    <a:lnTo>
                      <a:pt x="58" y="8"/>
                    </a:lnTo>
                    <a:lnTo>
                      <a:pt x="53" y="0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" name="Freeform 71"/>
              <p:cNvSpPr>
                <a:spLocks/>
              </p:cNvSpPr>
              <p:nvPr/>
            </p:nvSpPr>
            <p:spPr bwMode="auto">
              <a:xfrm>
                <a:off x="1834" y="3168"/>
                <a:ext cx="366" cy="273"/>
              </a:xfrm>
              <a:custGeom>
                <a:avLst/>
                <a:gdLst>
                  <a:gd name="T0" fmla="*/ 338 w 366"/>
                  <a:gd name="T1" fmla="*/ 230 h 273"/>
                  <a:gd name="T2" fmla="*/ 360 w 366"/>
                  <a:gd name="T3" fmla="*/ 239 h 273"/>
                  <a:gd name="T4" fmla="*/ 353 w 366"/>
                  <a:gd name="T5" fmla="*/ 206 h 273"/>
                  <a:gd name="T6" fmla="*/ 308 w 366"/>
                  <a:gd name="T7" fmla="*/ 164 h 273"/>
                  <a:gd name="T8" fmla="*/ 315 w 366"/>
                  <a:gd name="T9" fmla="*/ 107 h 273"/>
                  <a:gd name="T10" fmla="*/ 289 w 366"/>
                  <a:gd name="T11" fmla="*/ 37 h 273"/>
                  <a:gd name="T12" fmla="*/ 270 w 366"/>
                  <a:gd name="T13" fmla="*/ 30 h 273"/>
                  <a:gd name="T14" fmla="*/ 263 w 366"/>
                  <a:gd name="T15" fmla="*/ 99 h 273"/>
                  <a:gd name="T16" fmla="*/ 244 w 366"/>
                  <a:gd name="T17" fmla="*/ 113 h 273"/>
                  <a:gd name="T18" fmla="*/ 253 w 366"/>
                  <a:gd name="T19" fmla="*/ 60 h 273"/>
                  <a:gd name="T20" fmla="*/ 221 w 366"/>
                  <a:gd name="T21" fmla="*/ 56 h 273"/>
                  <a:gd name="T22" fmla="*/ 188 w 366"/>
                  <a:gd name="T23" fmla="*/ 55 h 273"/>
                  <a:gd name="T24" fmla="*/ 195 w 366"/>
                  <a:gd name="T25" fmla="*/ 34 h 273"/>
                  <a:gd name="T26" fmla="*/ 165 w 366"/>
                  <a:gd name="T27" fmla="*/ 21 h 273"/>
                  <a:gd name="T28" fmla="*/ 141 w 366"/>
                  <a:gd name="T29" fmla="*/ 0 h 273"/>
                  <a:gd name="T30" fmla="*/ 118 w 366"/>
                  <a:gd name="T31" fmla="*/ 3 h 273"/>
                  <a:gd name="T32" fmla="*/ 75 w 366"/>
                  <a:gd name="T33" fmla="*/ 13 h 273"/>
                  <a:gd name="T34" fmla="*/ 54 w 366"/>
                  <a:gd name="T35" fmla="*/ 24 h 273"/>
                  <a:gd name="T36" fmla="*/ 54 w 366"/>
                  <a:gd name="T37" fmla="*/ 30 h 273"/>
                  <a:gd name="T38" fmla="*/ 26 w 366"/>
                  <a:gd name="T39" fmla="*/ 43 h 273"/>
                  <a:gd name="T40" fmla="*/ 43 w 366"/>
                  <a:gd name="T41" fmla="*/ 68 h 273"/>
                  <a:gd name="T42" fmla="*/ 79 w 366"/>
                  <a:gd name="T43" fmla="*/ 84 h 273"/>
                  <a:gd name="T44" fmla="*/ 32 w 366"/>
                  <a:gd name="T45" fmla="*/ 81 h 273"/>
                  <a:gd name="T46" fmla="*/ 15 w 366"/>
                  <a:gd name="T47" fmla="*/ 104 h 273"/>
                  <a:gd name="T48" fmla="*/ 24 w 366"/>
                  <a:gd name="T49" fmla="*/ 112 h 273"/>
                  <a:gd name="T50" fmla="*/ 47 w 366"/>
                  <a:gd name="T51" fmla="*/ 118 h 273"/>
                  <a:gd name="T52" fmla="*/ 84 w 366"/>
                  <a:gd name="T53" fmla="*/ 128 h 273"/>
                  <a:gd name="T54" fmla="*/ 126 w 366"/>
                  <a:gd name="T55" fmla="*/ 141 h 273"/>
                  <a:gd name="T56" fmla="*/ 124 w 366"/>
                  <a:gd name="T57" fmla="*/ 162 h 273"/>
                  <a:gd name="T58" fmla="*/ 114 w 366"/>
                  <a:gd name="T59" fmla="*/ 167 h 273"/>
                  <a:gd name="T60" fmla="*/ 62 w 366"/>
                  <a:gd name="T61" fmla="*/ 143 h 273"/>
                  <a:gd name="T62" fmla="*/ 24 w 366"/>
                  <a:gd name="T63" fmla="*/ 133 h 273"/>
                  <a:gd name="T64" fmla="*/ 0 w 366"/>
                  <a:gd name="T65" fmla="*/ 143 h 273"/>
                  <a:gd name="T66" fmla="*/ 19 w 366"/>
                  <a:gd name="T67" fmla="*/ 190 h 273"/>
                  <a:gd name="T68" fmla="*/ 77 w 366"/>
                  <a:gd name="T69" fmla="*/ 206 h 273"/>
                  <a:gd name="T70" fmla="*/ 56 w 366"/>
                  <a:gd name="T71" fmla="*/ 227 h 273"/>
                  <a:gd name="T72" fmla="*/ 64 w 366"/>
                  <a:gd name="T73" fmla="*/ 243 h 273"/>
                  <a:gd name="T74" fmla="*/ 107 w 366"/>
                  <a:gd name="T75" fmla="*/ 253 h 273"/>
                  <a:gd name="T76" fmla="*/ 178 w 366"/>
                  <a:gd name="T77" fmla="*/ 243 h 273"/>
                  <a:gd name="T78" fmla="*/ 214 w 366"/>
                  <a:gd name="T79" fmla="*/ 232 h 273"/>
                  <a:gd name="T80" fmla="*/ 233 w 366"/>
                  <a:gd name="T81" fmla="*/ 232 h 273"/>
                  <a:gd name="T82" fmla="*/ 266 w 366"/>
                  <a:gd name="T83" fmla="*/ 265 h 273"/>
                  <a:gd name="T84" fmla="*/ 315 w 366"/>
                  <a:gd name="T85" fmla="*/ 271 h 273"/>
                  <a:gd name="T86" fmla="*/ 338 w 366"/>
                  <a:gd name="T87" fmla="*/ 269 h 273"/>
                  <a:gd name="T88" fmla="*/ 332 w 366"/>
                  <a:gd name="T89" fmla="*/ 248 h 273"/>
                  <a:gd name="T90" fmla="*/ 302 w 366"/>
                  <a:gd name="T91" fmla="*/ 237 h 273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66"/>
                  <a:gd name="T139" fmla="*/ 0 h 273"/>
                  <a:gd name="T140" fmla="*/ 366 w 366"/>
                  <a:gd name="T141" fmla="*/ 273 h 273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66" h="273">
                    <a:moveTo>
                      <a:pt x="313" y="229"/>
                    </a:moveTo>
                    <a:lnTo>
                      <a:pt x="321" y="229"/>
                    </a:lnTo>
                    <a:lnTo>
                      <a:pt x="338" y="230"/>
                    </a:lnTo>
                    <a:lnTo>
                      <a:pt x="355" y="234"/>
                    </a:lnTo>
                    <a:lnTo>
                      <a:pt x="360" y="239"/>
                    </a:lnTo>
                    <a:lnTo>
                      <a:pt x="366" y="230"/>
                    </a:lnTo>
                    <a:lnTo>
                      <a:pt x="366" y="217"/>
                    </a:lnTo>
                    <a:lnTo>
                      <a:pt x="353" y="206"/>
                    </a:lnTo>
                    <a:lnTo>
                      <a:pt x="334" y="193"/>
                    </a:lnTo>
                    <a:lnTo>
                      <a:pt x="319" y="178"/>
                    </a:lnTo>
                    <a:lnTo>
                      <a:pt x="308" y="164"/>
                    </a:lnTo>
                    <a:lnTo>
                      <a:pt x="304" y="156"/>
                    </a:lnTo>
                    <a:lnTo>
                      <a:pt x="308" y="138"/>
                    </a:lnTo>
                    <a:lnTo>
                      <a:pt x="315" y="107"/>
                    </a:lnTo>
                    <a:lnTo>
                      <a:pt x="315" y="74"/>
                    </a:lnTo>
                    <a:lnTo>
                      <a:pt x="304" y="50"/>
                    </a:lnTo>
                    <a:lnTo>
                      <a:pt x="289" y="37"/>
                    </a:lnTo>
                    <a:lnTo>
                      <a:pt x="281" y="27"/>
                    </a:lnTo>
                    <a:lnTo>
                      <a:pt x="276" y="24"/>
                    </a:lnTo>
                    <a:lnTo>
                      <a:pt x="270" y="30"/>
                    </a:lnTo>
                    <a:lnTo>
                      <a:pt x="266" y="48"/>
                    </a:lnTo>
                    <a:lnTo>
                      <a:pt x="263" y="74"/>
                    </a:lnTo>
                    <a:lnTo>
                      <a:pt x="263" y="99"/>
                    </a:lnTo>
                    <a:lnTo>
                      <a:pt x="257" y="112"/>
                    </a:lnTo>
                    <a:lnTo>
                      <a:pt x="251" y="113"/>
                    </a:lnTo>
                    <a:lnTo>
                      <a:pt x="244" y="113"/>
                    </a:lnTo>
                    <a:lnTo>
                      <a:pt x="242" y="112"/>
                    </a:lnTo>
                    <a:lnTo>
                      <a:pt x="240" y="112"/>
                    </a:lnTo>
                    <a:lnTo>
                      <a:pt x="253" y="60"/>
                    </a:lnTo>
                    <a:lnTo>
                      <a:pt x="240" y="39"/>
                    </a:lnTo>
                    <a:lnTo>
                      <a:pt x="225" y="45"/>
                    </a:lnTo>
                    <a:lnTo>
                      <a:pt x="221" y="56"/>
                    </a:lnTo>
                    <a:lnTo>
                      <a:pt x="178" y="61"/>
                    </a:lnTo>
                    <a:lnTo>
                      <a:pt x="182" y="60"/>
                    </a:lnTo>
                    <a:lnTo>
                      <a:pt x="188" y="55"/>
                    </a:lnTo>
                    <a:lnTo>
                      <a:pt x="195" y="48"/>
                    </a:lnTo>
                    <a:lnTo>
                      <a:pt x="199" y="40"/>
                    </a:lnTo>
                    <a:lnTo>
                      <a:pt x="195" y="34"/>
                    </a:lnTo>
                    <a:lnTo>
                      <a:pt x="182" y="27"/>
                    </a:lnTo>
                    <a:lnTo>
                      <a:pt x="171" y="22"/>
                    </a:lnTo>
                    <a:lnTo>
                      <a:pt x="165" y="21"/>
                    </a:lnTo>
                    <a:lnTo>
                      <a:pt x="148" y="30"/>
                    </a:lnTo>
                    <a:lnTo>
                      <a:pt x="159" y="14"/>
                    </a:lnTo>
                    <a:lnTo>
                      <a:pt x="141" y="0"/>
                    </a:lnTo>
                    <a:lnTo>
                      <a:pt x="137" y="0"/>
                    </a:lnTo>
                    <a:lnTo>
                      <a:pt x="129" y="1"/>
                    </a:lnTo>
                    <a:lnTo>
                      <a:pt x="118" y="3"/>
                    </a:lnTo>
                    <a:lnTo>
                      <a:pt x="103" y="6"/>
                    </a:lnTo>
                    <a:lnTo>
                      <a:pt x="88" y="9"/>
                    </a:lnTo>
                    <a:lnTo>
                      <a:pt x="75" y="13"/>
                    </a:lnTo>
                    <a:lnTo>
                      <a:pt x="64" y="16"/>
                    </a:lnTo>
                    <a:lnTo>
                      <a:pt x="58" y="19"/>
                    </a:lnTo>
                    <a:lnTo>
                      <a:pt x="54" y="24"/>
                    </a:lnTo>
                    <a:lnTo>
                      <a:pt x="51" y="27"/>
                    </a:lnTo>
                    <a:lnTo>
                      <a:pt x="54" y="29"/>
                    </a:lnTo>
                    <a:lnTo>
                      <a:pt x="54" y="30"/>
                    </a:lnTo>
                    <a:lnTo>
                      <a:pt x="28" y="35"/>
                    </a:lnTo>
                    <a:lnTo>
                      <a:pt x="28" y="37"/>
                    </a:lnTo>
                    <a:lnTo>
                      <a:pt x="26" y="43"/>
                    </a:lnTo>
                    <a:lnTo>
                      <a:pt x="28" y="52"/>
                    </a:lnTo>
                    <a:lnTo>
                      <a:pt x="32" y="60"/>
                    </a:lnTo>
                    <a:lnTo>
                      <a:pt x="43" y="68"/>
                    </a:lnTo>
                    <a:lnTo>
                      <a:pt x="60" y="76"/>
                    </a:lnTo>
                    <a:lnTo>
                      <a:pt x="73" y="82"/>
                    </a:lnTo>
                    <a:lnTo>
                      <a:pt x="79" y="84"/>
                    </a:lnTo>
                    <a:lnTo>
                      <a:pt x="71" y="82"/>
                    </a:lnTo>
                    <a:lnTo>
                      <a:pt x="51" y="81"/>
                    </a:lnTo>
                    <a:lnTo>
                      <a:pt x="32" y="81"/>
                    </a:lnTo>
                    <a:lnTo>
                      <a:pt x="17" y="86"/>
                    </a:lnTo>
                    <a:lnTo>
                      <a:pt x="13" y="94"/>
                    </a:lnTo>
                    <a:lnTo>
                      <a:pt x="15" y="104"/>
                    </a:lnTo>
                    <a:lnTo>
                      <a:pt x="19" y="109"/>
                    </a:lnTo>
                    <a:lnTo>
                      <a:pt x="21" y="112"/>
                    </a:lnTo>
                    <a:lnTo>
                      <a:pt x="24" y="112"/>
                    </a:lnTo>
                    <a:lnTo>
                      <a:pt x="28" y="113"/>
                    </a:lnTo>
                    <a:lnTo>
                      <a:pt x="36" y="117"/>
                    </a:lnTo>
                    <a:lnTo>
                      <a:pt x="47" y="118"/>
                    </a:lnTo>
                    <a:lnTo>
                      <a:pt x="58" y="122"/>
                    </a:lnTo>
                    <a:lnTo>
                      <a:pt x="71" y="125"/>
                    </a:lnTo>
                    <a:lnTo>
                      <a:pt x="84" y="128"/>
                    </a:lnTo>
                    <a:lnTo>
                      <a:pt x="94" y="131"/>
                    </a:lnTo>
                    <a:lnTo>
                      <a:pt x="114" y="136"/>
                    </a:lnTo>
                    <a:lnTo>
                      <a:pt x="126" y="141"/>
                    </a:lnTo>
                    <a:lnTo>
                      <a:pt x="131" y="148"/>
                    </a:lnTo>
                    <a:lnTo>
                      <a:pt x="129" y="156"/>
                    </a:lnTo>
                    <a:lnTo>
                      <a:pt x="124" y="162"/>
                    </a:lnTo>
                    <a:lnTo>
                      <a:pt x="120" y="165"/>
                    </a:lnTo>
                    <a:lnTo>
                      <a:pt x="116" y="167"/>
                    </a:lnTo>
                    <a:lnTo>
                      <a:pt x="114" y="167"/>
                    </a:lnTo>
                    <a:lnTo>
                      <a:pt x="75" y="146"/>
                    </a:lnTo>
                    <a:lnTo>
                      <a:pt x="71" y="144"/>
                    </a:lnTo>
                    <a:lnTo>
                      <a:pt x="62" y="143"/>
                    </a:lnTo>
                    <a:lnTo>
                      <a:pt x="51" y="139"/>
                    </a:lnTo>
                    <a:lnTo>
                      <a:pt x="36" y="136"/>
                    </a:lnTo>
                    <a:lnTo>
                      <a:pt x="24" y="133"/>
                    </a:lnTo>
                    <a:lnTo>
                      <a:pt x="11" y="133"/>
                    </a:lnTo>
                    <a:lnTo>
                      <a:pt x="2" y="136"/>
                    </a:lnTo>
                    <a:lnTo>
                      <a:pt x="0" y="143"/>
                    </a:lnTo>
                    <a:lnTo>
                      <a:pt x="2" y="161"/>
                    </a:lnTo>
                    <a:lnTo>
                      <a:pt x="6" y="177"/>
                    </a:lnTo>
                    <a:lnTo>
                      <a:pt x="19" y="190"/>
                    </a:lnTo>
                    <a:lnTo>
                      <a:pt x="51" y="196"/>
                    </a:lnTo>
                    <a:lnTo>
                      <a:pt x="77" y="201"/>
                    </a:lnTo>
                    <a:lnTo>
                      <a:pt x="77" y="206"/>
                    </a:lnTo>
                    <a:lnTo>
                      <a:pt x="66" y="214"/>
                    </a:lnTo>
                    <a:lnTo>
                      <a:pt x="58" y="222"/>
                    </a:lnTo>
                    <a:lnTo>
                      <a:pt x="56" y="227"/>
                    </a:lnTo>
                    <a:lnTo>
                      <a:pt x="56" y="232"/>
                    </a:lnTo>
                    <a:lnTo>
                      <a:pt x="60" y="239"/>
                    </a:lnTo>
                    <a:lnTo>
                      <a:pt x="64" y="243"/>
                    </a:lnTo>
                    <a:lnTo>
                      <a:pt x="75" y="248"/>
                    </a:lnTo>
                    <a:lnTo>
                      <a:pt x="88" y="252"/>
                    </a:lnTo>
                    <a:lnTo>
                      <a:pt x="107" y="253"/>
                    </a:lnTo>
                    <a:lnTo>
                      <a:pt x="133" y="252"/>
                    </a:lnTo>
                    <a:lnTo>
                      <a:pt x="159" y="248"/>
                    </a:lnTo>
                    <a:lnTo>
                      <a:pt x="178" y="243"/>
                    </a:lnTo>
                    <a:lnTo>
                      <a:pt x="193" y="240"/>
                    </a:lnTo>
                    <a:lnTo>
                      <a:pt x="206" y="235"/>
                    </a:lnTo>
                    <a:lnTo>
                      <a:pt x="214" y="232"/>
                    </a:lnTo>
                    <a:lnTo>
                      <a:pt x="223" y="230"/>
                    </a:lnTo>
                    <a:lnTo>
                      <a:pt x="227" y="230"/>
                    </a:lnTo>
                    <a:lnTo>
                      <a:pt x="233" y="232"/>
                    </a:lnTo>
                    <a:lnTo>
                      <a:pt x="244" y="240"/>
                    </a:lnTo>
                    <a:lnTo>
                      <a:pt x="255" y="253"/>
                    </a:lnTo>
                    <a:lnTo>
                      <a:pt x="266" y="265"/>
                    </a:lnTo>
                    <a:lnTo>
                      <a:pt x="278" y="269"/>
                    </a:lnTo>
                    <a:lnTo>
                      <a:pt x="296" y="269"/>
                    </a:lnTo>
                    <a:lnTo>
                      <a:pt x="315" y="271"/>
                    </a:lnTo>
                    <a:lnTo>
                      <a:pt x="330" y="273"/>
                    </a:lnTo>
                    <a:lnTo>
                      <a:pt x="336" y="273"/>
                    </a:lnTo>
                    <a:lnTo>
                      <a:pt x="338" y="269"/>
                    </a:lnTo>
                    <a:lnTo>
                      <a:pt x="338" y="261"/>
                    </a:lnTo>
                    <a:lnTo>
                      <a:pt x="338" y="253"/>
                    </a:lnTo>
                    <a:lnTo>
                      <a:pt x="332" y="248"/>
                    </a:lnTo>
                    <a:lnTo>
                      <a:pt x="319" y="247"/>
                    </a:lnTo>
                    <a:lnTo>
                      <a:pt x="306" y="243"/>
                    </a:lnTo>
                    <a:lnTo>
                      <a:pt x="302" y="237"/>
                    </a:lnTo>
                    <a:lnTo>
                      <a:pt x="313" y="229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" name="Freeform 72"/>
              <p:cNvSpPr>
                <a:spLocks/>
              </p:cNvSpPr>
              <p:nvPr/>
            </p:nvSpPr>
            <p:spPr bwMode="auto">
              <a:xfrm>
                <a:off x="2132" y="3185"/>
                <a:ext cx="53" cy="39"/>
              </a:xfrm>
              <a:custGeom>
                <a:avLst/>
                <a:gdLst>
                  <a:gd name="T0" fmla="*/ 28 w 53"/>
                  <a:gd name="T1" fmla="*/ 39 h 39"/>
                  <a:gd name="T2" fmla="*/ 21 w 53"/>
                  <a:gd name="T3" fmla="*/ 35 h 39"/>
                  <a:gd name="T4" fmla="*/ 10 w 53"/>
                  <a:gd name="T5" fmla="*/ 23 h 39"/>
                  <a:gd name="T6" fmla="*/ 0 w 53"/>
                  <a:gd name="T7" fmla="*/ 12 h 39"/>
                  <a:gd name="T8" fmla="*/ 2 w 53"/>
                  <a:gd name="T9" fmla="*/ 4 h 39"/>
                  <a:gd name="T10" fmla="*/ 15 w 53"/>
                  <a:gd name="T11" fmla="*/ 2 h 39"/>
                  <a:gd name="T12" fmla="*/ 34 w 53"/>
                  <a:gd name="T13" fmla="*/ 0 h 39"/>
                  <a:gd name="T14" fmla="*/ 49 w 53"/>
                  <a:gd name="T15" fmla="*/ 2 h 39"/>
                  <a:gd name="T16" fmla="*/ 53 w 53"/>
                  <a:gd name="T17" fmla="*/ 2 h 39"/>
                  <a:gd name="T18" fmla="*/ 53 w 53"/>
                  <a:gd name="T19" fmla="*/ 4 h 39"/>
                  <a:gd name="T20" fmla="*/ 53 w 53"/>
                  <a:gd name="T21" fmla="*/ 9 h 39"/>
                  <a:gd name="T22" fmla="*/ 51 w 53"/>
                  <a:gd name="T23" fmla="*/ 17 h 39"/>
                  <a:gd name="T24" fmla="*/ 42 w 53"/>
                  <a:gd name="T25" fmla="*/ 26 h 39"/>
                  <a:gd name="T26" fmla="*/ 34 w 53"/>
                  <a:gd name="T27" fmla="*/ 35 h 39"/>
                  <a:gd name="T28" fmla="*/ 30 w 53"/>
                  <a:gd name="T29" fmla="*/ 38 h 39"/>
                  <a:gd name="T30" fmla="*/ 28 w 53"/>
                  <a:gd name="T31" fmla="*/ 39 h 39"/>
                  <a:gd name="T32" fmla="*/ 28 w 53"/>
                  <a:gd name="T33" fmla="*/ 39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3"/>
                  <a:gd name="T52" fmla="*/ 0 h 39"/>
                  <a:gd name="T53" fmla="*/ 53 w 53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3" h="39">
                    <a:moveTo>
                      <a:pt x="28" y="39"/>
                    </a:moveTo>
                    <a:lnTo>
                      <a:pt x="21" y="35"/>
                    </a:lnTo>
                    <a:lnTo>
                      <a:pt x="10" y="23"/>
                    </a:lnTo>
                    <a:lnTo>
                      <a:pt x="0" y="12"/>
                    </a:lnTo>
                    <a:lnTo>
                      <a:pt x="2" y="4"/>
                    </a:lnTo>
                    <a:lnTo>
                      <a:pt x="15" y="2"/>
                    </a:lnTo>
                    <a:lnTo>
                      <a:pt x="34" y="0"/>
                    </a:lnTo>
                    <a:lnTo>
                      <a:pt x="49" y="2"/>
                    </a:lnTo>
                    <a:lnTo>
                      <a:pt x="53" y="2"/>
                    </a:lnTo>
                    <a:lnTo>
                      <a:pt x="53" y="4"/>
                    </a:lnTo>
                    <a:lnTo>
                      <a:pt x="53" y="9"/>
                    </a:lnTo>
                    <a:lnTo>
                      <a:pt x="51" y="17"/>
                    </a:lnTo>
                    <a:lnTo>
                      <a:pt x="42" y="26"/>
                    </a:lnTo>
                    <a:lnTo>
                      <a:pt x="34" y="35"/>
                    </a:lnTo>
                    <a:lnTo>
                      <a:pt x="30" y="38"/>
                    </a:lnTo>
                    <a:lnTo>
                      <a:pt x="28" y="39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" name="Freeform 73"/>
              <p:cNvSpPr>
                <a:spLocks/>
              </p:cNvSpPr>
              <p:nvPr/>
            </p:nvSpPr>
            <p:spPr bwMode="auto">
              <a:xfrm>
                <a:off x="1738" y="3065"/>
                <a:ext cx="248" cy="155"/>
              </a:xfrm>
              <a:custGeom>
                <a:avLst/>
                <a:gdLst>
                  <a:gd name="T0" fmla="*/ 128 w 248"/>
                  <a:gd name="T1" fmla="*/ 112 h 155"/>
                  <a:gd name="T2" fmla="*/ 130 w 248"/>
                  <a:gd name="T3" fmla="*/ 111 h 155"/>
                  <a:gd name="T4" fmla="*/ 139 w 248"/>
                  <a:gd name="T5" fmla="*/ 109 h 155"/>
                  <a:gd name="T6" fmla="*/ 150 w 248"/>
                  <a:gd name="T7" fmla="*/ 106 h 155"/>
                  <a:gd name="T8" fmla="*/ 165 w 248"/>
                  <a:gd name="T9" fmla="*/ 103 h 155"/>
                  <a:gd name="T10" fmla="*/ 180 w 248"/>
                  <a:gd name="T11" fmla="*/ 99 h 155"/>
                  <a:gd name="T12" fmla="*/ 197 w 248"/>
                  <a:gd name="T13" fmla="*/ 94 h 155"/>
                  <a:gd name="T14" fmla="*/ 214 w 248"/>
                  <a:gd name="T15" fmla="*/ 93 h 155"/>
                  <a:gd name="T16" fmla="*/ 231 w 248"/>
                  <a:gd name="T17" fmla="*/ 91 h 155"/>
                  <a:gd name="T18" fmla="*/ 248 w 248"/>
                  <a:gd name="T19" fmla="*/ 86 h 155"/>
                  <a:gd name="T20" fmla="*/ 244 w 248"/>
                  <a:gd name="T21" fmla="*/ 78 h 155"/>
                  <a:gd name="T22" fmla="*/ 231 w 248"/>
                  <a:gd name="T23" fmla="*/ 70 h 155"/>
                  <a:gd name="T24" fmla="*/ 225 w 248"/>
                  <a:gd name="T25" fmla="*/ 67 h 155"/>
                  <a:gd name="T26" fmla="*/ 225 w 248"/>
                  <a:gd name="T27" fmla="*/ 62 h 155"/>
                  <a:gd name="T28" fmla="*/ 225 w 248"/>
                  <a:gd name="T29" fmla="*/ 52 h 155"/>
                  <a:gd name="T30" fmla="*/ 222 w 248"/>
                  <a:gd name="T31" fmla="*/ 42 h 155"/>
                  <a:gd name="T32" fmla="*/ 214 w 248"/>
                  <a:gd name="T33" fmla="*/ 38 h 155"/>
                  <a:gd name="T34" fmla="*/ 203 w 248"/>
                  <a:gd name="T35" fmla="*/ 38 h 155"/>
                  <a:gd name="T36" fmla="*/ 197 w 248"/>
                  <a:gd name="T37" fmla="*/ 39 h 155"/>
                  <a:gd name="T38" fmla="*/ 192 w 248"/>
                  <a:gd name="T39" fmla="*/ 42 h 155"/>
                  <a:gd name="T40" fmla="*/ 190 w 248"/>
                  <a:gd name="T41" fmla="*/ 42 h 155"/>
                  <a:gd name="T42" fmla="*/ 160 w 248"/>
                  <a:gd name="T43" fmla="*/ 5 h 155"/>
                  <a:gd name="T44" fmla="*/ 158 w 248"/>
                  <a:gd name="T45" fmla="*/ 5 h 155"/>
                  <a:gd name="T46" fmla="*/ 152 w 248"/>
                  <a:gd name="T47" fmla="*/ 3 h 155"/>
                  <a:gd name="T48" fmla="*/ 141 w 248"/>
                  <a:gd name="T49" fmla="*/ 2 h 155"/>
                  <a:gd name="T50" fmla="*/ 130 w 248"/>
                  <a:gd name="T51" fmla="*/ 0 h 155"/>
                  <a:gd name="T52" fmla="*/ 117 w 248"/>
                  <a:gd name="T53" fmla="*/ 0 h 155"/>
                  <a:gd name="T54" fmla="*/ 109 w 248"/>
                  <a:gd name="T55" fmla="*/ 0 h 155"/>
                  <a:gd name="T56" fmla="*/ 100 w 248"/>
                  <a:gd name="T57" fmla="*/ 3 h 155"/>
                  <a:gd name="T58" fmla="*/ 96 w 248"/>
                  <a:gd name="T59" fmla="*/ 7 h 155"/>
                  <a:gd name="T60" fmla="*/ 96 w 248"/>
                  <a:gd name="T61" fmla="*/ 18 h 155"/>
                  <a:gd name="T62" fmla="*/ 96 w 248"/>
                  <a:gd name="T63" fmla="*/ 28 h 155"/>
                  <a:gd name="T64" fmla="*/ 96 w 248"/>
                  <a:gd name="T65" fmla="*/ 34 h 155"/>
                  <a:gd name="T66" fmla="*/ 96 w 248"/>
                  <a:gd name="T67" fmla="*/ 38 h 155"/>
                  <a:gd name="T68" fmla="*/ 62 w 248"/>
                  <a:gd name="T69" fmla="*/ 52 h 155"/>
                  <a:gd name="T70" fmla="*/ 62 w 248"/>
                  <a:gd name="T71" fmla="*/ 62 h 155"/>
                  <a:gd name="T72" fmla="*/ 0 w 248"/>
                  <a:gd name="T73" fmla="*/ 91 h 155"/>
                  <a:gd name="T74" fmla="*/ 10 w 248"/>
                  <a:gd name="T75" fmla="*/ 106 h 155"/>
                  <a:gd name="T76" fmla="*/ 10 w 248"/>
                  <a:gd name="T77" fmla="*/ 153 h 155"/>
                  <a:gd name="T78" fmla="*/ 55 w 248"/>
                  <a:gd name="T79" fmla="*/ 151 h 155"/>
                  <a:gd name="T80" fmla="*/ 81 w 248"/>
                  <a:gd name="T81" fmla="*/ 155 h 155"/>
                  <a:gd name="T82" fmla="*/ 109 w 248"/>
                  <a:gd name="T83" fmla="*/ 119 h 155"/>
                  <a:gd name="T84" fmla="*/ 124 w 248"/>
                  <a:gd name="T85" fmla="*/ 127 h 155"/>
                  <a:gd name="T86" fmla="*/ 128 w 248"/>
                  <a:gd name="T87" fmla="*/ 112 h 155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48"/>
                  <a:gd name="T133" fmla="*/ 0 h 155"/>
                  <a:gd name="T134" fmla="*/ 248 w 248"/>
                  <a:gd name="T135" fmla="*/ 155 h 155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48" h="155">
                    <a:moveTo>
                      <a:pt x="128" y="112"/>
                    </a:moveTo>
                    <a:lnTo>
                      <a:pt x="130" y="111"/>
                    </a:lnTo>
                    <a:lnTo>
                      <a:pt x="139" y="109"/>
                    </a:lnTo>
                    <a:lnTo>
                      <a:pt x="150" y="106"/>
                    </a:lnTo>
                    <a:lnTo>
                      <a:pt x="165" y="103"/>
                    </a:lnTo>
                    <a:lnTo>
                      <a:pt x="180" y="99"/>
                    </a:lnTo>
                    <a:lnTo>
                      <a:pt x="197" y="94"/>
                    </a:lnTo>
                    <a:lnTo>
                      <a:pt x="214" y="93"/>
                    </a:lnTo>
                    <a:lnTo>
                      <a:pt x="231" y="91"/>
                    </a:lnTo>
                    <a:lnTo>
                      <a:pt x="248" y="86"/>
                    </a:lnTo>
                    <a:lnTo>
                      <a:pt x="244" y="78"/>
                    </a:lnTo>
                    <a:lnTo>
                      <a:pt x="231" y="70"/>
                    </a:lnTo>
                    <a:lnTo>
                      <a:pt x="225" y="67"/>
                    </a:lnTo>
                    <a:lnTo>
                      <a:pt x="225" y="62"/>
                    </a:lnTo>
                    <a:lnTo>
                      <a:pt x="225" y="52"/>
                    </a:lnTo>
                    <a:lnTo>
                      <a:pt x="222" y="42"/>
                    </a:lnTo>
                    <a:lnTo>
                      <a:pt x="214" y="38"/>
                    </a:lnTo>
                    <a:lnTo>
                      <a:pt x="203" y="38"/>
                    </a:lnTo>
                    <a:lnTo>
                      <a:pt x="197" y="39"/>
                    </a:lnTo>
                    <a:lnTo>
                      <a:pt x="192" y="42"/>
                    </a:lnTo>
                    <a:lnTo>
                      <a:pt x="190" y="42"/>
                    </a:lnTo>
                    <a:lnTo>
                      <a:pt x="160" y="5"/>
                    </a:lnTo>
                    <a:lnTo>
                      <a:pt x="158" y="5"/>
                    </a:lnTo>
                    <a:lnTo>
                      <a:pt x="152" y="3"/>
                    </a:lnTo>
                    <a:lnTo>
                      <a:pt x="141" y="2"/>
                    </a:lnTo>
                    <a:lnTo>
                      <a:pt x="130" y="0"/>
                    </a:lnTo>
                    <a:lnTo>
                      <a:pt x="117" y="0"/>
                    </a:lnTo>
                    <a:lnTo>
                      <a:pt x="109" y="0"/>
                    </a:lnTo>
                    <a:lnTo>
                      <a:pt x="100" y="3"/>
                    </a:lnTo>
                    <a:lnTo>
                      <a:pt x="96" y="7"/>
                    </a:lnTo>
                    <a:lnTo>
                      <a:pt x="96" y="18"/>
                    </a:lnTo>
                    <a:lnTo>
                      <a:pt x="96" y="28"/>
                    </a:lnTo>
                    <a:lnTo>
                      <a:pt x="96" y="34"/>
                    </a:lnTo>
                    <a:lnTo>
                      <a:pt x="96" y="38"/>
                    </a:lnTo>
                    <a:lnTo>
                      <a:pt x="62" y="52"/>
                    </a:lnTo>
                    <a:lnTo>
                      <a:pt x="62" y="62"/>
                    </a:lnTo>
                    <a:lnTo>
                      <a:pt x="0" y="91"/>
                    </a:lnTo>
                    <a:lnTo>
                      <a:pt x="10" y="106"/>
                    </a:lnTo>
                    <a:lnTo>
                      <a:pt x="10" y="153"/>
                    </a:lnTo>
                    <a:lnTo>
                      <a:pt x="55" y="151"/>
                    </a:lnTo>
                    <a:lnTo>
                      <a:pt x="81" y="155"/>
                    </a:lnTo>
                    <a:lnTo>
                      <a:pt x="109" y="119"/>
                    </a:lnTo>
                    <a:lnTo>
                      <a:pt x="124" y="127"/>
                    </a:lnTo>
                    <a:lnTo>
                      <a:pt x="128" y="112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" name="Freeform 74"/>
              <p:cNvSpPr>
                <a:spLocks/>
              </p:cNvSpPr>
              <p:nvPr/>
            </p:nvSpPr>
            <p:spPr bwMode="auto">
              <a:xfrm>
                <a:off x="2198" y="3194"/>
                <a:ext cx="133" cy="139"/>
              </a:xfrm>
              <a:custGeom>
                <a:avLst/>
                <a:gdLst>
                  <a:gd name="T0" fmla="*/ 116 w 133"/>
                  <a:gd name="T1" fmla="*/ 9 h 139"/>
                  <a:gd name="T2" fmla="*/ 81 w 133"/>
                  <a:gd name="T3" fmla="*/ 13 h 139"/>
                  <a:gd name="T4" fmla="*/ 62 w 133"/>
                  <a:gd name="T5" fmla="*/ 0 h 139"/>
                  <a:gd name="T6" fmla="*/ 34 w 133"/>
                  <a:gd name="T7" fmla="*/ 22 h 139"/>
                  <a:gd name="T8" fmla="*/ 39 w 133"/>
                  <a:gd name="T9" fmla="*/ 26 h 139"/>
                  <a:gd name="T10" fmla="*/ 47 w 133"/>
                  <a:gd name="T11" fmla="*/ 34 h 139"/>
                  <a:gd name="T12" fmla="*/ 51 w 133"/>
                  <a:gd name="T13" fmla="*/ 43 h 139"/>
                  <a:gd name="T14" fmla="*/ 49 w 133"/>
                  <a:gd name="T15" fmla="*/ 53 h 139"/>
                  <a:gd name="T16" fmla="*/ 39 w 133"/>
                  <a:gd name="T17" fmla="*/ 56 h 139"/>
                  <a:gd name="T18" fmla="*/ 30 w 133"/>
                  <a:gd name="T19" fmla="*/ 53 h 139"/>
                  <a:gd name="T20" fmla="*/ 24 w 133"/>
                  <a:gd name="T21" fmla="*/ 47 h 139"/>
                  <a:gd name="T22" fmla="*/ 21 w 133"/>
                  <a:gd name="T23" fmla="*/ 40 h 139"/>
                  <a:gd name="T24" fmla="*/ 17 w 133"/>
                  <a:gd name="T25" fmla="*/ 39 h 139"/>
                  <a:gd name="T26" fmla="*/ 11 w 133"/>
                  <a:gd name="T27" fmla="*/ 39 h 139"/>
                  <a:gd name="T28" fmla="*/ 4 w 133"/>
                  <a:gd name="T29" fmla="*/ 42 h 139"/>
                  <a:gd name="T30" fmla="*/ 0 w 133"/>
                  <a:gd name="T31" fmla="*/ 43 h 139"/>
                  <a:gd name="T32" fmla="*/ 9 w 133"/>
                  <a:gd name="T33" fmla="*/ 84 h 139"/>
                  <a:gd name="T34" fmla="*/ 13 w 133"/>
                  <a:gd name="T35" fmla="*/ 84 h 139"/>
                  <a:gd name="T36" fmla="*/ 21 w 133"/>
                  <a:gd name="T37" fmla="*/ 83 h 139"/>
                  <a:gd name="T38" fmla="*/ 32 w 133"/>
                  <a:gd name="T39" fmla="*/ 84 h 139"/>
                  <a:gd name="T40" fmla="*/ 41 w 133"/>
                  <a:gd name="T41" fmla="*/ 91 h 139"/>
                  <a:gd name="T42" fmla="*/ 47 w 133"/>
                  <a:gd name="T43" fmla="*/ 104 h 139"/>
                  <a:gd name="T44" fmla="*/ 54 w 133"/>
                  <a:gd name="T45" fmla="*/ 120 h 139"/>
                  <a:gd name="T46" fmla="*/ 58 w 133"/>
                  <a:gd name="T47" fmla="*/ 133 h 139"/>
                  <a:gd name="T48" fmla="*/ 60 w 133"/>
                  <a:gd name="T49" fmla="*/ 139 h 139"/>
                  <a:gd name="T50" fmla="*/ 84 w 133"/>
                  <a:gd name="T51" fmla="*/ 130 h 139"/>
                  <a:gd name="T52" fmla="*/ 81 w 133"/>
                  <a:gd name="T53" fmla="*/ 112 h 139"/>
                  <a:gd name="T54" fmla="*/ 96 w 133"/>
                  <a:gd name="T55" fmla="*/ 125 h 139"/>
                  <a:gd name="T56" fmla="*/ 126 w 133"/>
                  <a:gd name="T57" fmla="*/ 107 h 139"/>
                  <a:gd name="T58" fmla="*/ 129 w 133"/>
                  <a:gd name="T59" fmla="*/ 100 h 139"/>
                  <a:gd name="T60" fmla="*/ 133 w 133"/>
                  <a:gd name="T61" fmla="*/ 84 h 139"/>
                  <a:gd name="T62" fmla="*/ 133 w 133"/>
                  <a:gd name="T63" fmla="*/ 70 h 139"/>
                  <a:gd name="T64" fmla="*/ 129 w 133"/>
                  <a:gd name="T65" fmla="*/ 63 h 139"/>
                  <a:gd name="T66" fmla="*/ 118 w 133"/>
                  <a:gd name="T67" fmla="*/ 63 h 139"/>
                  <a:gd name="T68" fmla="*/ 109 w 133"/>
                  <a:gd name="T69" fmla="*/ 63 h 139"/>
                  <a:gd name="T70" fmla="*/ 103 w 133"/>
                  <a:gd name="T71" fmla="*/ 63 h 139"/>
                  <a:gd name="T72" fmla="*/ 101 w 133"/>
                  <a:gd name="T73" fmla="*/ 63 h 139"/>
                  <a:gd name="T74" fmla="*/ 101 w 133"/>
                  <a:gd name="T75" fmla="*/ 60 h 139"/>
                  <a:gd name="T76" fmla="*/ 101 w 133"/>
                  <a:gd name="T77" fmla="*/ 50 h 139"/>
                  <a:gd name="T78" fmla="*/ 105 w 133"/>
                  <a:gd name="T79" fmla="*/ 40 h 139"/>
                  <a:gd name="T80" fmla="*/ 114 w 133"/>
                  <a:gd name="T81" fmla="*/ 34 h 139"/>
                  <a:gd name="T82" fmla="*/ 122 w 133"/>
                  <a:gd name="T83" fmla="*/ 27 h 139"/>
                  <a:gd name="T84" fmla="*/ 124 w 133"/>
                  <a:gd name="T85" fmla="*/ 24 h 139"/>
                  <a:gd name="T86" fmla="*/ 122 w 133"/>
                  <a:gd name="T87" fmla="*/ 21 h 139"/>
                  <a:gd name="T88" fmla="*/ 122 w 133"/>
                  <a:gd name="T89" fmla="*/ 19 h 139"/>
                  <a:gd name="T90" fmla="*/ 116 w 133"/>
                  <a:gd name="T91" fmla="*/ 9 h 139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33"/>
                  <a:gd name="T139" fmla="*/ 0 h 139"/>
                  <a:gd name="T140" fmla="*/ 133 w 133"/>
                  <a:gd name="T141" fmla="*/ 139 h 139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33" h="139">
                    <a:moveTo>
                      <a:pt x="116" y="9"/>
                    </a:moveTo>
                    <a:lnTo>
                      <a:pt x="81" y="13"/>
                    </a:lnTo>
                    <a:lnTo>
                      <a:pt x="62" y="0"/>
                    </a:lnTo>
                    <a:lnTo>
                      <a:pt x="34" y="22"/>
                    </a:lnTo>
                    <a:lnTo>
                      <a:pt x="39" y="26"/>
                    </a:lnTo>
                    <a:lnTo>
                      <a:pt x="47" y="34"/>
                    </a:lnTo>
                    <a:lnTo>
                      <a:pt x="51" y="43"/>
                    </a:lnTo>
                    <a:lnTo>
                      <a:pt x="49" y="53"/>
                    </a:lnTo>
                    <a:lnTo>
                      <a:pt x="39" y="56"/>
                    </a:lnTo>
                    <a:lnTo>
                      <a:pt x="30" y="53"/>
                    </a:lnTo>
                    <a:lnTo>
                      <a:pt x="24" y="47"/>
                    </a:lnTo>
                    <a:lnTo>
                      <a:pt x="21" y="40"/>
                    </a:lnTo>
                    <a:lnTo>
                      <a:pt x="17" y="39"/>
                    </a:lnTo>
                    <a:lnTo>
                      <a:pt x="11" y="39"/>
                    </a:lnTo>
                    <a:lnTo>
                      <a:pt x="4" y="42"/>
                    </a:lnTo>
                    <a:lnTo>
                      <a:pt x="0" y="43"/>
                    </a:lnTo>
                    <a:lnTo>
                      <a:pt x="9" y="84"/>
                    </a:lnTo>
                    <a:lnTo>
                      <a:pt x="13" y="84"/>
                    </a:lnTo>
                    <a:lnTo>
                      <a:pt x="21" y="83"/>
                    </a:lnTo>
                    <a:lnTo>
                      <a:pt x="32" y="84"/>
                    </a:lnTo>
                    <a:lnTo>
                      <a:pt x="41" y="91"/>
                    </a:lnTo>
                    <a:lnTo>
                      <a:pt x="47" y="104"/>
                    </a:lnTo>
                    <a:lnTo>
                      <a:pt x="54" y="120"/>
                    </a:lnTo>
                    <a:lnTo>
                      <a:pt x="58" y="133"/>
                    </a:lnTo>
                    <a:lnTo>
                      <a:pt x="60" y="139"/>
                    </a:lnTo>
                    <a:lnTo>
                      <a:pt x="84" y="130"/>
                    </a:lnTo>
                    <a:lnTo>
                      <a:pt x="81" y="112"/>
                    </a:lnTo>
                    <a:lnTo>
                      <a:pt x="96" y="125"/>
                    </a:lnTo>
                    <a:lnTo>
                      <a:pt x="126" y="107"/>
                    </a:lnTo>
                    <a:lnTo>
                      <a:pt x="129" y="100"/>
                    </a:lnTo>
                    <a:lnTo>
                      <a:pt x="133" y="84"/>
                    </a:lnTo>
                    <a:lnTo>
                      <a:pt x="133" y="70"/>
                    </a:lnTo>
                    <a:lnTo>
                      <a:pt x="129" y="63"/>
                    </a:lnTo>
                    <a:lnTo>
                      <a:pt x="118" y="63"/>
                    </a:lnTo>
                    <a:lnTo>
                      <a:pt x="109" y="63"/>
                    </a:lnTo>
                    <a:lnTo>
                      <a:pt x="103" y="63"/>
                    </a:lnTo>
                    <a:lnTo>
                      <a:pt x="101" y="63"/>
                    </a:lnTo>
                    <a:lnTo>
                      <a:pt x="101" y="60"/>
                    </a:lnTo>
                    <a:lnTo>
                      <a:pt x="101" y="50"/>
                    </a:lnTo>
                    <a:lnTo>
                      <a:pt x="105" y="40"/>
                    </a:lnTo>
                    <a:lnTo>
                      <a:pt x="114" y="34"/>
                    </a:lnTo>
                    <a:lnTo>
                      <a:pt x="122" y="27"/>
                    </a:lnTo>
                    <a:lnTo>
                      <a:pt x="124" y="24"/>
                    </a:lnTo>
                    <a:lnTo>
                      <a:pt x="122" y="21"/>
                    </a:lnTo>
                    <a:lnTo>
                      <a:pt x="122" y="19"/>
                    </a:lnTo>
                    <a:lnTo>
                      <a:pt x="116" y="9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" name="Freeform 75"/>
              <p:cNvSpPr>
                <a:spLocks/>
              </p:cNvSpPr>
              <p:nvPr/>
            </p:nvSpPr>
            <p:spPr bwMode="auto">
              <a:xfrm>
                <a:off x="2334" y="3132"/>
                <a:ext cx="107" cy="106"/>
              </a:xfrm>
              <a:custGeom>
                <a:avLst/>
                <a:gdLst>
                  <a:gd name="T0" fmla="*/ 6 w 107"/>
                  <a:gd name="T1" fmla="*/ 98 h 106"/>
                  <a:gd name="T2" fmla="*/ 10 w 107"/>
                  <a:gd name="T3" fmla="*/ 98 h 106"/>
                  <a:gd name="T4" fmla="*/ 21 w 107"/>
                  <a:gd name="T5" fmla="*/ 99 h 106"/>
                  <a:gd name="T6" fmla="*/ 30 w 107"/>
                  <a:gd name="T7" fmla="*/ 102 h 106"/>
                  <a:gd name="T8" fmla="*/ 34 w 107"/>
                  <a:gd name="T9" fmla="*/ 106 h 106"/>
                  <a:gd name="T10" fmla="*/ 34 w 107"/>
                  <a:gd name="T11" fmla="*/ 104 h 106"/>
                  <a:gd name="T12" fmla="*/ 38 w 107"/>
                  <a:gd name="T13" fmla="*/ 99 h 106"/>
                  <a:gd name="T14" fmla="*/ 40 w 107"/>
                  <a:gd name="T15" fmla="*/ 94 h 106"/>
                  <a:gd name="T16" fmla="*/ 40 w 107"/>
                  <a:gd name="T17" fmla="*/ 91 h 106"/>
                  <a:gd name="T18" fmla="*/ 19 w 107"/>
                  <a:gd name="T19" fmla="*/ 72 h 106"/>
                  <a:gd name="T20" fmla="*/ 75 w 107"/>
                  <a:gd name="T21" fmla="*/ 72 h 106"/>
                  <a:gd name="T22" fmla="*/ 107 w 107"/>
                  <a:gd name="T23" fmla="*/ 11 h 106"/>
                  <a:gd name="T24" fmla="*/ 25 w 107"/>
                  <a:gd name="T25" fmla="*/ 0 h 106"/>
                  <a:gd name="T26" fmla="*/ 0 w 107"/>
                  <a:gd name="T27" fmla="*/ 57 h 106"/>
                  <a:gd name="T28" fmla="*/ 6 w 107"/>
                  <a:gd name="T29" fmla="*/ 98 h 10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7"/>
                  <a:gd name="T46" fmla="*/ 0 h 106"/>
                  <a:gd name="T47" fmla="*/ 107 w 107"/>
                  <a:gd name="T48" fmla="*/ 106 h 10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7" h="106">
                    <a:moveTo>
                      <a:pt x="6" y="98"/>
                    </a:moveTo>
                    <a:lnTo>
                      <a:pt x="10" y="98"/>
                    </a:lnTo>
                    <a:lnTo>
                      <a:pt x="21" y="99"/>
                    </a:lnTo>
                    <a:lnTo>
                      <a:pt x="30" y="102"/>
                    </a:lnTo>
                    <a:lnTo>
                      <a:pt x="34" y="106"/>
                    </a:lnTo>
                    <a:lnTo>
                      <a:pt x="34" y="104"/>
                    </a:lnTo>
                    <a:lnTo>
                      <a:pt x="38" y="99"/>
                    </a:lnTo>
                    <a:lnTo>
                      <a:pt x="40" y="94"/>
                    </a:lnTo>
                    <a:lnTo>
                      <a:pt x="40" y="91"/>
                    </a:lnTo>
                    <a:lnTo>
                      <a:pt x="19" y="72"/>
                    </a:lnTo>
                    <a:lnTo>
                      <a:pt x="75" y="72"/>
                    </a:lnTo>
                    <a:lnTo>
                      <a:pt x="107" y="11"/>
                    </a:lnTo>
                    <a:lnTo>
                      <a:pt x="25" y="0"/>
                    </a:lnTo>
                    <a:lnTo>
                      <a:pt x="0" y="57"/>
                    </a:lnTo>
                    <a:lnTo>
                      <a:pt x="6" y="98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" name="Freeform 76"/>
              <p:cNvSpPr>
                <a:spLocks/>
              </p:cNvSpPr>
              <p:nvPr/>
            </p:nvSpPr>
            <p:spPr bwMode="auto">
              <a:xfrm>
                <a:off x="2335" y="3117"/>
                <a:ext cx="54" cy="51"/>
              </a:xfrm>
              <a:custGeom>
                <a:avLst/>
                <a:gdLst>
                  <a:gd name="T0" fmla="*/ 0 w 54"/>
                  <a:gd name="T1" fmla="*/ 34 h 51"/>
                  <a:gd name="T2" fmla="*/ 54 w 54"/>
                  <a:gd name="T3" fmla="*/ 51 h 51"/>
                  <a:gd name="T4" fmla="*/ 54 w 54"/>
                  <a:gd name="T5" fmla="*/ 5 h 51"/>
                  <a:gd name="T6" fmla="*/ 7 w 54"/>
                  <a:gd name="T7" fmla="*/ 0 h 51"/>
                  <a:gd name="T8" fmla="*/ 17 w 54"/>
                  <a:gd name="T9" fmla="*/ 10 h 51"/>
                  <a:gd name="T10" fmla="*/ 0 w 54"/>
                  <a:gd name="T11" fmla="*/ 34 h 5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4"/>
                  <a:gd name="T19" fmla="*/ 0 h 51"/>
                  <a:gd name="T20" fmla="*/ 54 w 54"/>
                  <a:gd name="T21" fmla="*/ 51 h 5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4" h="51">
                    <a:moveTo>
                      <a:pt x="0" y="34"/>
                    </a:moveTo>
                    <a:lnTo>
                      <a:pt x="54" y="51"/>
                    </a:lnTo>
                    <a:lnTo>
                      <a:pt x="54" y="5"/>
                    </a:lnTo>
                    <a:lnTo>
                      <a:pt x="7" y="0"/>
                    </a:lnTo>
                    <a:lnTo>
                      <a:pt x="17" y="1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" name="Freeform 77"/>
              <p:cNvSpPr>
                <a:spLocks/>
              </p:cNvSpPr>
              <p:nvPr/>
            </p:nvSpPr>
            <p:spPr bwMode="auto">
              <a:xfrm>
                <a:off x="2247" y="3059"/>
                <a:ext cx="86" cy="79"/>
              </a:xfrm>
              <a:custGeom>
                <a:avLst/>
                <a:gdLst>
                  <a:gd name="T0" fmla="*/ 73 w 86"/>
                  <a:gd name="T1" fmla="*/ 79 h 79"/>
                  <a:gd name="T2" fmla="*/ 86 w 86"/>
                  <a:gd name="T3" fmla="*/ 11 h 79"/>
                  <a:gd name="T4" fmla="*/ 71 w 86"/>
                  <a:gd name="T5" fmla="*/ 0 h 79"/>
                  <a:gd name="T6" fmla="*/ 45 w 86"/>
                  <a:gd name="T7" fmla="*/ 1 h 79"/>
                  <a:gd name="T8" fmla="*/ 41 w 86"/>
                  <a:gd name="T9" fmla="*/ 22 h 79"/>
                  <a:gd name="T10" fmla="*/ 24 w 86"/>
                  <a:gd name="T11" fmla="*/ 6 h 79"/>
                  <a:gd name="T12" fmla="*/ 24 w 86"/>
                  <a:gd name="T13" fmla="*/ 37 h 79"/>
                  <a:gd name="T14" fmla="*/ 0 w 86"/>
                  <a:gd name="T15" fmla="*/ 48 h 79"/>
                  <a:gd name="T16" fmla="*/ 20 w 86"/>
                  <a:gd name="T17" fmla="*/ 53 h 79"/>
                  <a:gd name="T18" fmla="*/ 24 w 86"/>
                  <a:gd name="T19" fmla="*/ 78 h 79"/>
                  <a:gd name="T20" fmla="*/ 73 w 86"/>
                  <a:gd name="T21" fmla="*/ 79 h 7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86"/>
                  <a:gd name="T34" fmla="*/ 0 h 79"/>
                  <a:gd name="T35" fmla="*/ 86 w 86"/>
                  <a:gd name="T36" fmla="*/ 79 h 7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86" h="79">
                    <a:moveTo>
                      <a:pt x="73" y="79"/>
                    </a:moveTo>
                    <a:lnTo>
                      <a:pt x="86" y="11"/>
                    </a:lnTo>
                    <a:lnTo>
                      <a:pt x="71" y="0"/>
                    </a:lnTo>
                    <a:lnTo>
                      <a:pt x="45" y="1"/>
                    </a:lnTo>
                    <a:lnTo>
                      <a:pt x="41" y="22"/>
                    </a:lnTo>
                    <a:lnTo>
                      <a:pt x="24" y="6"/>
                    </a:lnTo>
                    <a:lnTo>
                      <a:pt x="24" y="37"/>
                    </a:lnTo>
                    <a:lnTo>
                      <a:pt x="0" y="48"/>
                    </a:lnTo>
                    <a:lnTo>
                      <a:pt x="20" y="53"/>
                    </a:lnTo>
                    <a:lnTo>
                      <a:pt x="24" y="78"/>
                    </a:lnTo>
                    <a:lnTo>
                      <a:pt x="73" y="79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" name="Freeform 78"/>
              <p:cNvSpPr>
                <a:spLocks/>
              </p:cNvSpPr>
              <p:nvPr/>
            </p:nvSpPr>
            <p:spPr bwMode="auto">
              <a:xfrm>
                <a:off x="1988" y="3015"/>
                <a:ext cx="212" cy="110"/>
              </a:xfrm>
              <a:custGeom>
                <a:avLst/>
                <a:gdLst>
                  <a:gd name="T0" fmla="*/ 212 w 212"/>
                  <a:gd name="T1" fmla="*/ 75 h 110"/>
                  <a:gd name="T2" fmla="*/ 199 w 212"/>
                  <a:gd name="T3" fmla="*/ 52 h 110"/>
                  <a:gd name="T4" fmla="*/ 176 w 212"/>
                  <a:gd name="T5" fmla="*/ 55 h 110"/>
                  <a:gd name="T6" fmla="*/ 176 w 212"/>
                  <a:gd name="T7" fmla="*/ 10 h 110"/>
                  <a:gd name="T8" fmla="*/ 159 w 212"/>
                  <a:gd name="T9" fmla="*/ 10 h 110"/>
                  <a:gd name="T10" fmla="*/ 133 w 212"/>
                  <a:gd name="T11" fmla="*/ 36 h 110"/>
                  <a:gd name="T12" fmla="*/ 146 w 212"/>
                  <a:gd name="T13" fmla="*/ 45 h 110"/>
                  <a:gd name="T14" fmla="*/ 139 w 212"/>
                  <a:gd name="T15" fmla="*/ 66 h 110"/>
                  <a:gd name="T16" fmla="*/ 109 w 212"/>
                  <a:gd name="T17" fmla="*/ 60 h 110"/>
                  <a:gd name="T18" fmla="*/ 109 w 212"/>
                  <a:gd name="T19" fmla="*/ 26 h 110"/>
                  <a:gd name="T20" fmla="*/ 82 w 212"/>
                  <a:gd name="T21" fmla="*/ 16 h 110"/>
                  <a:gd name="T22" fmla="*/ 64 w 212"/>
                  <a:gd name="T23" fmla="*/ 0 h 110"/>
                  <a:gd name="T24" fmla="*/ 34 w 212"/>
                  <a:gd name="T25" fmla="*/ 10 h 110"/>
                  <a:gd name="T26" fmla="*/ 41 w 212"/>
                  <a:gd name="T27" fmla="*/ 24 h 110"/>
                  <a:gd name="T28" fmla="*/ 0 w 212"/>
                  <a:gd name="T29" fmla="*/ 44 h 110"/>
                  <a:gd name="T30" fmla="*/ 39 w 212"/>
                  <a:gd name="T31" fmla="*/ 70 h 110"/>
                  <a:gd name="T32" fmla="*/ 45 w 212"/>
                  <a:gd name="T33" fmla="*/ 70 h 110"/>
                  <a:gd name="T34" fmla="*/ 62 w 212"/>
                  <a:gd name="T35" fmla="*/ 70 h 110"/>
                  <a:gd name="T36" fmla="*/ 73 w 212"/>
                  <a:gd name="T37" fmla="*/ 73 h 110"/>
                  <a:gd name="T38" fmla="*/ 71 w 212"/>
                  <a:gd name="T39" fmla="*/ 79 h 110"/>
                  <a:gd name="T40" fmla="*/ 58 w 212"/>
                  <a:gd name="T41" fmla="*/ 84 h 110"/>
                  <a:gd name="T42" fmla="*/ 45 w 212"/>
                  <a:gd name="T43" fmla="*/ 84 h 110"/>
                  <a:gd name="T44" fmla="*/ 37 w 212"/>
                  <a:gd name="T45" fmla="*/ 83 h 110"/>
                  <a:gd name="T46" fmla="*/ 34 w 212"/>
                  <a:gd name="T47" fmla="*/ 81 h 110"/>
                  <a:gd name="T48" fmla="*/ 52 w 212"/>
                  <a:gd name="T49" fmla="*/ 102 h 110"/>
                  <a:gd name="T50" fmla="*/ 92 w 212"/>
                  <a:gd name="T51" fmla="*/ 107 h 110"/>
                  <a:gd name="T52" fmla="*/ 101 w 212"/>
                  <a:gd name="T53" fmla="*/ 97 h 110"/>
                  <a:gd name="T54" fmla="*/ 133 w 212"/>
                  <a:gd name="T55" fmla="*/ 97 h 110"/>
                  <a:gd name="T56" fmla="*/ 144 w 212"/>
                  <a:gd name="T57" fmla="*/ 110 h 110"/>
                  <a:gd name="T58" fmla="*/ 186 w 212"/>
                  <a:gd name="T59" fmla="*/ 105 h 110"/>
                  <a:gd name="T60" fmla="*/ 212 w 212"/>
                  <a:gd name="T61" fmla="*/ 75 h 11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12"/>
                  <a:gd name="T94" fmla="*/ 0 h 110"/>
                  <a:gd name="T95" fmla="*/ 212 w 212"/>
                  <a:gd name="T96" fmla="*/ 110 h 11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12" h="110">
                    <a:moveTo>
                      <a:pt x="212" y="75"/>
                    </a:moveTo>
                    <a:lnTo>
                      <a:pt x="199" y="52"/>
                    </a:lnTo>
                    <a:lnTo>
                      <a:pt x="176" y="55"/>
                    </a:lnTo>
                    <a:lnTo>
                      <a:pt x="176" y="10"/>
                    </a:lnTo>
                    <a:lnTo>
                      <a:pt x="159" y="10"/>
                    </a:lnTo>
                    <a:lnTo>
                      <a:pt x="133" y="36"/>
                    </a:lnTo>
                    <a:lnTo>
                      <a:pt x="146" y="45"/>
                    </a:lnTo>
                    <a:lnTo>
                      <a:pt x="139" y="66"/>
                    </a:lnTo>
                    <a:lnTo>
                      <a:pt x="109" y="60"/>
                    </a:lnTo>
                    <a:lnTo>
                      <a:pt x="109" y="26"/>
                    </a:lnTo>
                    <a:lnTo>
                      <a:pt x="82" y="16"/>
                    </a:lnTo>
                    <a:lnTo>
                      <a:pt x="64" y="0"/>
                    </a:lnTo>
                    <a:lnTo>
                      <a:pt x="34" y="10"/>
                    </a:lnTo>
                    <a:lnTo>
                      <a:pt x="41" y="24"/>
                    </a:lnTo>
                    <a:lnTo>
                      <a:pt x="0" y="44"/>
                    </a:lnTo>
                    <a:lnTo>
                      <a:pt x="39" y="70"/>
                    </a:lnTo>
                    <a:lnTo>
                      <a:pt x="45" y="70"/>
                    </a:lnTo>
                    <a:lnTo>
                      <a:pt x="62" y="70"/>
                    </a:lnTo>
                    <a:lnTo>
                      <a:pt x="73" y="73"/>
                    </a:lnTo>
                    <a:lnTo>
                      <a:pt x="71" y="79"/>
                    </a:lnTo>
                    <a:lnTo>
                      <a:pt x="58" y="84"/>
                    </a:lnTo>
                    <a:lnTo>
                      <a:pt x="45" y="84"/>
                    </a:lnTo>
                    <a:lnTo>
                      <a:pt x="37" y="83"/>
                    </a:lnTo>
                    <a:lnTo>
                      <a:pt x="34" y="81"/>
                    </a:lnTo>
                    <a:lnTo>
                      <a:pt x="52" y="102"/>
                    </a:lnTo>
                    <a:lnTo>
                      <a:pt x="92" y="107"/>
                    </a:lnTo>
                    <a:lnTo>
                      <a:pt x="101" y="97"/>
                    </a:lnTo>
                    <a:lnTo>
                      <a:pt x="133" y="97"/>
                    </a:lnTo>
                    <a:lnTo>
                      <a:pt x="144" y="110"/>
                    </a:lnTo>
                    <a:lnTo>
                      <a:pt x="186" y="105"/>
                    </a:lnTo>
                    <a:lnTo>
                      <a:pt x="212" y="75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" name="Freeform 79"/>
              <p:cNvSpPr>
                <a:spLocks/>
              </p:cNvSpPr>
              <p:nvPr/>
            </p:nvSpPr>
            <p:spPr bwMode="auto">
              <a:xfrm>
                <a:off x="1922" y="2950"/>
                <a:ext cx="158" cy="65"/>
              </a:xfrm>
              <a:custGeom>
                <a:avLst/>
                <a:gdLst>
                  <a:gd name="T0" fmla="*/ 139 w 158"/>
                  <a:gd name="T1" fmla="*/ 50 h 65"/>
                  <a:gd name="T2" fmla="*/ 135 w 158"/>
                  <a:gd name="T3" fmla="*/ 50 h 65"/>
                  <a:gd name="T4" fmla="*/ 126 w 158"/>
                  <a:gd name="T5" fmla="*/ 52 h 65"/>
                  <a:gd name="T6" fmla="*/ 115 w 158"/>
                  <a:gd name="T7" fmla="*/ 53 h 65"/>
                  <a:gd name="T8" fmla="*/ 105 w 158"/>
                  <a:gd name="T9" fmla="*/ 58 h 65"/>
                  <a:gd name="T10" fmla="*/ 98 w 158"/>
                  <a:gd name="T11" fmla="*/ 58 h 65"/>
                  <a:gd name="T12" fmla="*/ 96 w 158"/>
                  <a:gd name="T13" fmla="*/ 50 h 65"/>
                  <a:gd name="T14" fmla="*/ 98 w 158"/>
                  <a:gd name="T15" fmla="*/ 42 h 65"/>
                  <a:gd name="T16" fmla="*/ 98 w 158"/>
                  <a:gd name="T17" fmla="*/ 39 h 65"/>
                  <a:gd name="T18" fmla="*/ 73 w 158"/>
                  <a:gd name="T19" fmla="*/ 44 h 65"/>
                  <a:gd name="T20" fmla="*/ 71 w 158"/>
                  <a:gd name="T21" fmla="*/ 47 h 65"/>
                  <a:gd name="T22" fmla="*/ 66 w 158"/>
                  <a:gd name="T23" fmla="*/ 53 h 65"/>
                  <a:gd name="T24" fmla="*/ 56 w 158"/>
                  <a:gd name="T25" fmla="*/ 62 h 65"/>
                  <a:gd name="T26" fmla="*/ 36 w 158"/>
                  <a:gd name="T27" fmla="*/ 65 h 65"/>
                  <a:gd name="T28" fmla="*/ 21 w 158"/>
                  <a:gd name="T29" fmla="*/ 63 h 65"/>
                  <a:gd name="T30" fmla="*/ 17 w 158"/>
                  <a:gd name="T31" fmla="*/ 58 h 65"/>
                  <a:gd name="T32" fmla="*/ 21 w 158"/>
                  <a:gd name="T33" fmla="*/ 52 h 65"/>
                  <a:gd name="T34" fmla="*/ 23 w 158"/>
                  <a:gd name="T35" fmla="*/ 49 h 65"/>
                  <a:gd name="T36" fmla="*/ 0 w 158"/>
                  <a:gd name="T37" fmla="*/ 53 h 65"/>
                  <a:gd name="T38" fmla="*/ 0 w 158"/>
                  <a:gd name="T39" fmla="*/ 24 h 65"/>
                  <a:gd name="T40" fmla="*/ 38 w 158"/>
                  <a:gd name="T41" fmla="*/ 19 h 65"/>
                  <a:gd name="T42" fmla="*/ 66 w 158"/>
                  <a:gd name="T43" fmla="*/ 3 h 65"/>
                  <a:gd name="T44" fmla="*/ 111 w 158"/>
                  <a:gd name="T45" fmla="*/ 3 h 65"/>
                  <a:gd name="T46" fmla="*/ 126 w 158"/>
                  <a:gd name="T47" fmla="*/ 10 h 65"/>
                  <a:gd name="T48" fmla="*/ 133 w 158"/>
                  <a:gd name="T49" fmla="*/ 0 h 65"/>
                  <a:gd name="T50" fmla="*/ 148 w 158"/>
                  <a:gd name="T51" fmla="*/ 3 h 65"/>
                  <a:gd name="T52" fmla="*/ 158 w 158"/>
                  <a:gd name="T53" fmla="*/ 24 h 65"/>
                  <a:gd name="T54" fmla="*/ 154 w 158"/>
                  <a:gd name="T55" fmla="*/ 26 h 65"/>
                  <a:gd name="T56" fmla="*/ 148 w 158"/>
                  <a:gd name="T57" fmla="*/ 29 h 65"/>
                  <a:gd name="T58" fmla="*/ 141 w 158"/>
                  <a:gd name="T59" fmla="*/ 37 h 65"/>
                  <a:gd name="T60" fmla="*/ 139 w 158"/>
                  <a:gd name="T61" fmla="*/ 50 h 65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58"/>
                  <a:gd name="T94" fmla="*/ 0 h 65"/>
                  <a:gd name="T95" fmla="*/ 158 w 158"/>
                  <a:gd name="T96" fmla="*/ 65 h 65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58" h="65">
                    <a:moveTo>
                      <a:pt x="139" y="50"/>
                    </a:moveTo>
                    <a:lnTo>
                      <a:pt x="135" y="50"/>
                    </a:lnTo>
                    <a:lnTo>
                      <a:pt x="126" y="52"/>
                    </a:lnTo>
                    <a:lnTo>
                      <a:pt x="115" y="53"/>
                    </a:lnTo>
                    <a:lnTo>
                      <a:pt x="105" y="58"/>
                    </a:lnTo>
                    <a:lnTo>
                      <a:pt x="98" y="58"/>
                    </a:lnTo>
                    <a:lnTo>
                      <a:pt x="96" y="50"/>
                    </a:lnTo>
                    <a:lnTo>
                      <a:pt x="98" y="42"/>
                    </a:lnTo>
                    <a:lnTo>
                      <a:pt x="98" y="39"/>
                    </a:lnTo>
                    <a:lnTo>
                      <a:pt x="73" y="44"/>
                    </a:lnTo>
                    <a:lnTo>
                      <a:pt x="71" y="47"/>
                    </a:lnTo>
                    <a:lnTo>
                      <a:pt x="66" y="53"/>
                    </a:lnTo>
                    <a:lnTo>
                      <a:pt x="56" y="62"/>
                    </a:lnTo>
                    <a:lnTo>
                      <a:pt x="36" y="65"/>
                    </a:lnTo>
                    <a:lnTo>
                      <a:pt x="21" y="63"/>
                    </a:lnTo>
                    <a:lnTo>
                      <a:pt x="17" y="58"/>
                    </a:lnTo>
                    <a:lnTo>
                      <a:pt x="21" y="52"/>
                    </a:lnTo>
                    <a:lnTo>
                      <a:pt x="23" y="49"/>
                    </a:lnTo>
                    <a:lnTo>
                      <a:pt x="0" y="53"/>
                    </a:lnTo>
                    <a:lnTo>
                      <a:pt x="0" y="24"/>
                    </a:lnTo>
                    <a:lnTo>
                      <a:pt x="38" y="19"/>
                    </a:lnTo>
                    <a:lnTo>
                      <a:pt x="66" y="3"/>
                    </a:lnTo>
                    <a:lnTo>
                      <a:pt x="111" y="3"/>
                    </a:lnTo>
                    <a:lnTo>
                      <a:pt x="126" y="10"/>
                    </a:lnTo>
                    <a:lnTo>
                      <a:pt x="133" y="0"/>
                    </a:lnTo>
                    <a:lnTo>
                      <a:pt x="148" y="3"/>
                    </a:lnTo>
                    <a:lnTo>
                      <a:pt x="158" y="24"/>
                    </a:lnTo>
                    <a:lnTo>
                      <a:pt x="154" y="26"/>
                    </a:lnTo>
                    <a:lnTo>
                      <a:pt x="148" y="29"/>
                    </a:lnTo>
                    <a:lnTo>
                      <a:pt x="141" y="37"/>
                    </a:lnTo>
                    <a:lnTo>
                      <a:pt x="139" y="50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" name="Freeform 80"/>
              <p:cNvSpPr>
                <a:spLocks/>
              </p:cNvSpPr>
              <p:nvPr/>
            </p:nvSpPr>
            <p:spPr bwMode="auto">
              <a:xfrm>
                <a:off x="2117" y="2955"/>
                <a:ext cx="62" cy="39"/>
              </a:xfrm>
              <a:custGeom>
                <a:avLst/>
                <a:gdLst>
                  <a:gd name="T0" fmla="*/ 10 w 62"/>
                  <a:gd name="T1" fmla="*/ 0 h 39"/>
                  <a:gd name="T2" fmla="*/ 8 w 62"/>
                  <a:gd name="T3" fmla="*/ 3 h 39"/>
                  <a:gd name="T4" fmla="*/ 4 w 62"/>
                  <a:gd name="T5" fmla="*/ 13 h 39"/>
                  <a:gd name="T6" fmla="*/ 0 w 62"/>
                  <a:gd name="T7" fmla="*/ 24 h 39"/>
                  <a:gd name="T8" fmla="*/ 0 w 62"/>
                  <a:gd name="T9" fmla="*/ 34 h 39"/>
                  <a:gd name="T10" fmla="*/ 6 w 62"/>
                  <a:gd name="T11" fmla="*/ 39 h 39"/>
                  <a:gd name="T12" fmla="*/ 21 w 62"/>
                  <a:gd name="T13" fmla="*/ 39 h 39"/>
                  <a:gd name="T14" fmla="*/ 34 w 62"/>
                  <a:gd name="T15" fmla="*/ 37 h 39"/>
                  <a:gd name="T16" fmla="*/ 40 w 62"/>
                  <a:gd name="T17" fmla="*/ 35 h 39"/>
                  <a:gd name="T18" fmla="*/ 43 w 62"/>
                  <a:gd name="T19" fmla="*/ 18 h 39"/>
                  <a:gd name="T20" fmla="*/ 62 w 62"/>
                  <a:gd name="T21" fmla="*/ 13 h 39"/>
                  <a:gd name="T22" fmla="*/ 49 w 62"/>
                  <a:gd name="T23" fmla="*/ 0 h 39"/>
                  <a:gd name="T24" fmla="*/ 10 w 62"/>
                  <a:gd name="T25" fmla="*/ 0 h 3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2"/>
                  <a:gd name="T40" fmla="*/ 0 h 39"/>
                  <a:gd name="T41" fmla="*/ 62 w 62"/>
                  <a:gd name="T42" fmla="*/ 39 h 3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2" h="39">
                    <a:moveTo>
                      <a:pt x="10" y="0"/>
                    </a:moveTo>
                    <a:lnTo>
                      <a:pt x="8" y="3"/>
                    </a:lnTo>
                    <a:lnTo>
                      <a:pt x="4" y="13"/>
                    </a:lnTo>
                    <a:lnTo>
                      <a:pt x="0" y="24"/>
                    </a:lnTo>
                    <a:lnTo>
                      <a:pt x="0" y="34"/>
                    </a:lnTo>
                    <a:lnTo>
                      <a:pt x="6" y="39"/>
                    </a:lnTo>
                    <a:lnTo>
                      <a:pt x="21" y="39"/>
                    </a:lnTo>
                    <a:lnTo>
                      <a:pt x="34" y="37"/>
                    </a:lnTo>
                    <a:lnTo>
                      <a:pt x="40" y="35"/>
                    </a:lnTo>
                    <a:lnTo>
                      <a:pt x="43" y="18"/>
                    </a:lnTo>
                    <a:lnTo>
                      <a:pt x="62" y="13"/>
                    </a:lnTo>
                    <a:lnTo>
                      <a:pt x="49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" name="Freeform 81"/>
              <p:cNvSpPr>
                <a:spLocks/>
              </p:cNvSpPr>
              <p:nvPr/>
            </p:nvSpPr>
            <p:spPr bwMode="auto">
              <a:xfrm>
                <a:off x="2136" y="2924"/>
                <a:ext cx="64" cy="29"/>
              </a:xfrm>
              <a:custGeom>
                <a:avLst/>
                <a:gdLst>
                  <a:gd name="T0" fmla="*/ 4 w 64"/>
                  <a:gd name="T1" fmla="*/ 16 h 29"/>
                  <a:gd name="T2" fmla="*/ 49 w 64"/>
                  <a:gd name="T3" fmla="*/ 29 h 29"/>
                  <a:gd name="T4" fmla="*/ 64 w 64"/>
                  <a:gd name="T5" fmla="*/ 19 h 29"/>
                  <a:gd name="T6" fmla="*/ 58 w 64"/>
                  <a:gd name="T7" fmla="*/ 3 h 29"/>
                  <a:gd name="T8" fmla="*/ 36 w 64"/>
                  <a:gd name="T9" fmla="*/ 5 h 29"/>
                  <a:gd name="T10" fmla="*/ 17 w 64"/>
                  <a:gd name="T11" fmla="*/ 0 h 29"/>
                  <a:gd name="T12" fmla="*/ 13 w 64"/>
                  <a:gd name="T13" fmla="*/ 0 h 29"/>
                  <a:gd name="T14" fmla="*/ 6 w 64"/>
                  <a:gd name="T15" fmla="*/ 3 h 29"/>
                  <a:gd name="T16" fmla="*/ 0 w 64"/>
                  <a:gd name="T17" fmla="*/ 8 h 29"/>
                  <a:gd name="T18" fmla="*/ 4 w 64"/>
                  <a:gd name="T19" fmla="*/ 16 h 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4"/>
                  <a:gd name="T31" fmla="*/ 0 h 29"/>
                  <a:gd name="T32" fmla="*/ 64 w 64"/>
                  <a:gd name="T33" fmla="*/ 29 h 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4" h="29">
                    <a:moveTo>
                      <a:pt x="4" y="16"/>
                    </a:moveTo>
                    <a:lnTo>
                      <a:pt x="49" y="29"/>
                    </a:lnTo>
                    <a:lnTo>
                      <a:pt x="64" y="19"/>
                    </a:lnTo>
                    <a:lnTo>
                      <a:pt x="58" y="3"/>
                    </a:lnTo>
                    <a:lnTo>
                      <a:pt x="36" y="5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6" y="3"/>
                    </a:lnTo>
                    <a:lnTo>
                      <a:pt x="0" y="8"/>
                    </a:lnTo>
                    <a:lnTo>
                      <a:pt x="4" y="16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" name="Freeform 82"/>
              <p:cNvSpPr>
                <a:spLocks/>
              </p:cNvSpPr>
              <p:nvPr/>
            </p:nvSpPr>
            <p:spPr bwMode="auto">
              <a:xfrm>
                <a:off x="2354" y="3041"/>
                <a:ext cx="292" cy="141"/>
              </a:xfrm>
              <a:custGeom>
                <a:avLst/>
                <a:gdLst>
                  <a:gd name="T0" fmla="*/ 0 w 292"/>
                  <a:gd name="T1" fmla="*/ 0 h 141"/>
                  <a:gd name="T2" fmla="*/ 13 w 292"/>
                  <a:gd name="T3" fmla="*/ 40 h 141"/>
                  <a:gd name="T4" fmla="*/ 54 w 292"/>
                  <a:gd name="T5" fmla="*/ 44 h 141"/>
                  <a:gd name="T6" fmla="*/ 65 w 292"/>
                  <a:gd name="T7" fmla="*/ 55 h 141"/>
                  <a:gd name="T8" fmla="*/ 73 w 292"/>
                  <a:gd name="T9" fmla="*/ 79 h 141"/>
                  <a:gd name="T10" fmla="*/ 65 w 292"/>
                  <a:gd name="T11" fmla="*/ 122 h 141"/>
                  <a:gd name="T12" fmla="*/ 107 w 292"/>
                  <a:gd name="T13" fmla="*/ 135 h 141"/>
                  <a:gd name="T14" fmla="*/ 127 w 292"/>
                  <a:gd name="T15" fmla="*/ 120 h 141"/>
                  <a:gd name="T16" fmla="*/ 135 w 292"/>
                  <a:gd name="T17" fmla="*/ 141 h 141"/>
                  <a:gd name="T18" fmla="*/ 208 w 292"/>
                  <a:gd name="T19" fmla="*/ 138 h 141"/>
                  <a:gd name="T20" fmla="*/ 221 w 292"/>
                  <a:gd name="T21" fmla="*/ 127 h 141"/>
                  <a:gd name="T22" fmla="*/ 249 w 292"/>
                  <a:gd name="T23" fmla="*/ 135 h 141"/>
                  <a:gd name="T24" fmla="*/ 281 w 292"/>
                  <a:gd name="T25" fmla="*/ 122 h 141"/>
                  <a:gd name="T26" fmla="*/ 292 w 292"/>
                  <a:gd name="T27" fmla="*/ 107 h 141"/>
                  <a:gd name="T28" fmla="*/ 279 w 292"/>
                  <a:gd name="T29" fmla="*/ 76 h 141"/>
                  <a:gd name="T30" fmla="*/ 214 w 292"/>
                  <a:gd name="T31" fmla="*/ 70 h 141"/>
                  <a:gd name="T32" fmla="*/ 195 w 292"/>
                  <a:gd name="T33" fmla="*/ 62 h 141"/>
                  <a:gd name="T34" fmla="*/ 159 w 292"/>
                  <a:gd name="T35" fmla="*/ 81 h 141"/>
                  <a:gd name="T36" fmla="*/ 92 w 292"/>
                  <a:gd name="T37" fmla="*/ 66 h 141"/>
                  <a:gd name="T38" fmla="*/ 92 w 292"/>
                  <a:gd name="T39" fmla="*/ 53 h 141"/>
                  <a:gd name="T40" fmla="*/ 112 w 292"/>
                  <a:gd name="T41" fmla="*/ 50 h 141"/>
                  <a:gd name="T42" fmla="*/ 82 w 292"/>
                  <a:gd name="T43" fmla="*/ 36 h 141"/>
                  <a:gd name="T44" fmla="*/ 0 w 292"/>
                  <a:gd name="T45" fmla="*/ 0 h 14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292"/>
                  <a:gd name="T70" fmla="*/ 0 h 141"/>
                  <a:gd name="T71" fmla="*/ 292 w 292"/>
                  <a:gd name="T72" fmla="*/ 141 h 14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292" h="141">
                    <a:moveTo>
                      <a:pt x="0" y="0"/>
                    </a:moveTo>
                    <a:lnTo>
                      <a:pt x="13" y="40"/>
                    </a:lnTo>
                    <a:lnTo>
                      <a:pt x="54" y="44"/>
                    </a:lnTo>
                    <a:lnTo>
                      <a:pt x="65" y="55"/>
                    </a:lnTo>
                    <a:lnTo>
                      <a:pt x="73" y="79"/>
                    </a:lnTo>
                    <a:lnTo>
                      <a:pt x="65" y="122"/>
                    </a:lnTo>
                    <a:lnTo>
                      <a:pt x="107" y="135"/>
                    </a:lnTo>
                    <a:lnTo>
                      <a:pt x="127" y="120"/>
                    </a:lnTo>
                    <a:lnTo>
                      <a:pt x="135" y="141"/>
                    </a:lnTo>
                    <a:lnTo>
                      <a:pt x="208" y="138"/>
                    </a:lnTo>
                    <a:lnTo>
                      <a:pt x="221" y="127"/>
                    </a:lnTo>
                    <a:lnTo>
                      <a:pt x="249" y="135"/>
                    </a:lnTo>
                    <a:lnTo>
                      <a:pt x="281" y="122"/>
                    </a:lnTo>
                    <a:lnTo>
                      <a:pt x="292" y="107"/>
                    </a:lnTo>
                    <a:lnTo>
                      <a:pt x="279" y="76"/>
                    </a:lnTo>
                    <a:lnTo>
                      <a:pt x="214" y="70"/>
                    </a:lnTo>
                    <a:lnTo>
                      <a:pt x="195" y="62"/>
                    </a:lnTo>
                    <a:lnTo>
                      <a:pt x="159" y="81"/>
                    </a:lnTo>
                    <a:lnTo>
                      <a:pt x="92" y="66"/>
                    </a:lnTo>
                    <a:lnTo>
                      <a:pt x="92" y="53"/>
                    </a:lnTo>
                    <a:lnTo>
                      <a:pt x="112" y="50"/>
                    </a:lnTo>
                    <a:lnTo>
                      <a:pt x="82" y="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0" name="Freeform 83"/>
              <p:cNvSpPr>
                <a:spLocks/>
              </p:cNvSpPr>
              <p:nvPr/>
            </p:nvSpPr>
            <p:spPr bwMode="auto">
              <a:xfrm>
                <a:off x="2252" y="2912"/>
                <a:ext cx="77" cy="88"/>
              </a:xfrm>
              <a:custGeom>
                <a:avLst/>
                <a:gdLst>
                  <a:gd name="T0" fmla="*/ 0 w 77"/>
                  <a:gd name="T1" fmla="*/ 0 h 88"/>
                  <a:gd name="T2" fmla="*/ 15 w 77"/>
                  <a:gd name="T3" fmla="*/ 41 h 88"/>
                  <a:gd name="T4" fmla="*/ 0 w 77"/>
                  <a:gd name="T5" fmla="*/ 46 h 88"/>
                  <a:gd name="T6" fmla="*/ 6 w 77"/>
                  <a:gd name="T7" fmla="*/ 61 h 88"/>
                  <a:gd name="T8" fmla="*/ 30 w 77"/>
                  <a:gd name="T9" fmla="*/ 57 h 88"/>
                  <a:gd name="T10" fmla="*/ 55 w 77"/>
                  <a:gd name="T11" fmla="*/ 65 h 88"/>
                  <a:gd name="T12" fmla="*/ 53 w 77"/>
                  <a:gd name="T13" fmla="*/ 88 h 88"/>
                  <a:gd name="T14" fmla="*/ 77 w 77"/>
                  <a:gd name="T15" fmla="*/ 88 h 88"/>
                  <a:gd name="T16" fmla="*/ 68 w 77"/>
                  <a:gd name="T17" fmla="*/ 48 h 88"/>
                  <a:gd name="T18" fmla="*/ 77 w 77"/>
                  <a:gd name="T19" fmla="*/ 31 h 88"/>
                  <a:gd name="T20" fmla="*/ 66 w 77"/>
                  <a:gd name="T21" fmla="*/ 26 h 88"/>
                  <a:gd name="T22" fmla="*/ 53 w 77"/>
                  <a:gd name="T23" fmla="*/ 12 h 88"/>
                  <a:gd name="T24" fmla="*/ 30 w 77"/>
                  <a:gd name="T25" fmla="*/ 12 h 88"/>
                  <a:gd name="T26" fmla="*/ 21 w 77"/>
                  <a:gd name="T27" fmla="*/ 0 h 88"/>
                  <a:gd name="T28" fmla="*/ 0 w 77"/>
                  <a:gd name="T29" fmla="*/ 0 h 8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77"/>
                  <a:gd name="T46" fmla="*/ 0 h 88"/>
                  <a:gd name="T47" fmla="*/ 77 w 77"/>
                  <a:gd name="T48" fmla="*/ 88 h 88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77" h="88">
                    <a:moveTo>
                      <a:pt x="0" y="0"/>
                    </a:moveTo>
                    <a:lnTo>
                      <a:pt x="15" y="41"/>
                    </a:lnTo>
                    <a:lnTo>
                      <a:pt x="0" y="46"/>
                    </a:lnTo>
                    <a:lnTo>
                      <a:pt x="6" y="61"/>
                    </a:lnTo>
                    <a:lnTo>
                      <a:pt x="30" y="57"/>
                    </a:lnTo>
                    <a:lnTo>
                      <a:pt x="55" y="65"/>
                    </a:lnTo>
                    <a:lnTo>
                      <a:pt x="53" y="88"/>
                    </a:lnTo>
                    <a:lnTo>
                      <a:pt x="77" y="88"/>
                    </a:lnTo>
                    <a:lnTo>
                      <a:pt x="68" y="48"/>
                    </a:lnTo>
                    <a:lnTo>
                      <a:pt x="77" y="31"/>
                    </a:lnTo>
                    <a:lnTo>
                      <a:pt x="66" y="26"/>
                    </a:lnTo>
                    <a:lnTo>
                      <a:pt x="53" y="12"/>
                    </a:lnTo>
                    <a:lnTo>
                      <a:pt x="30" y="12"/>
                    </a:lnTo>
                    <a:lnTo>
                      <a:pt x="2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1" name="Freeform 84"/>
              <p:cNvSpPr>
                <a:spLocks/>
              </p:cNvSpPr>
              <p:nvPr/>
            </p:nvSpPr>
            <p:spPr bwMode="auto">
              <a:xfrm>
                <a:off x="2352" y="2950"/>
                <a:ext cx="37" cy="50"/>
              </a:xfrm>
              <a:custGeom>
                <a:avLst/>
                <a:gdLst>
                  <a:gd name="T0" fmla="*/ 0 w 37"/>
                  <a:gd name="T1" fmla="*/ 0 h 50"/>
                  <a:gd name="T2" fmla="*/ 0 w 37"/>
                  <a:gd name="T3" fmla="*/ 50 h 50"/>
                  <a:gd name="T4" fmla="*/ 34 w 37"/>
                  <a:gd name="T5" fmla="*/ 50 h 50"/>
                  <a:gd name="T6" fmla="*/ 37 w 37"/>
                  <a:gd name="T7" fmla="*/ 27 h 50"/>
                  <a:gd name="T8" fmla="*/ 0 w 37"/>
                  <a:gd name="T9" fmla="*/ 0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50"/>
                  <a:gd name="T17" fmla="*/ 37 w 37"/>
                  <a:gd name="T18" fmla="*/ 50 h 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50">
                    <a:moveTo>
                      <a:pt x="0" y="0"/>
                    </a:moveTo>
                    <a:lnTo>
                      <a:pt x="0" y="50"/>
                    </a:lnTo>
                    <a:lnTo>
                      <a:pt x="34" y="50"/>
                    </a:lnTo>
                    <a:lnTo>
                      <a:pt x="37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2" name="Freeform 85"/>
              <p:cNvSpPr>
                <a:spLocks/>
              </p:cNvSpPr>
              <p:nvPr/>
            </p:nvSpPr>
            <p:spPr bwMode="auto">
              <a:xfrm>
                <a:off x="2393" y="2828"/>
                <a:ext cx="116" cy="161"/>
              </a:xfrm>
              <a:custGeom>
                <a:avLst/>
                <a:gdLst>
                  <a:gd name="T0" fmla="*/ 19 w 116"/>
                  <a:gd name="T1" fmla="*/ 0 h 161"/>
                  <a:gd name="T2" fmla="*/ 21 w 116"/>
                  <a:gd name="T3" fmla="*/ 5 h 161"/>
                  <a:gd name="T4" fmla="*/ 21 w 116"/>
                  <a:gd name="T5" fmla="*/ 16 h 161"/>
                  <a:gd name="T6" fmla="*/ 19 w 116"/>
                  <a:gd name="T7" fmla="*/ 29 h 161"/>
                  <a:gd name="T8" fmla="*/ 13 w 116"/>
                  <a:gd name="T9" fmla="*/ 41 h 161"/>
                  <a:gd name="T10" fmla="*/ 2 w 116"/>
                  <a:gd name="T11" fmla="*/ 54 h 161"/>
                  <a:gd name="T12" fmla="*/ 0 w 116"/>
                  <a:gd name="T13" fmla="*/ 70 h 161"/>
                  <a:gd name="T14" fmla="*/ 2 w 116"/>
                  <a:gd name="T15" fmla="*/ 84 h 161"/>
                  <a:gd name="T16" fmla="*/ 8 w 116"/>
                  <a:gd name="T17" fmla="*/ 94 h 161"/>
                  <a:gd name="T18" fmla="*/ 19 w 116"/>
                  <a:gd name="T19" fmla="*/ 99 h 161"/>
                  <a:gd name="T20" fmla="*/ 30 w 116"/>
                  <a:gd name="T21" fmla="*/ 102 h 161"/>
                  <a:gd name="T22" fmla="*/ 38 w 116"/>
                  <a:gd name="T23" fmla="*/ 104 h 161"/>
                  <a:gd name="T24" fmla="*/ 43 w 116"/>
                  <a:gd name="T25" fmla="*/ 106 h 161"/>
                  <a:gd name="T26" fmla="*/ 13 w 116"/>
                  <a:gd name="T27" fmla="*/ 120 h 161"/>
                  <a:gd name="T28" fmla="*/ 26 w 116"/>
                  <a:gd name="T29" fmla="*/ 161 h 161"/>
                  <a:gd name="T30" fmla="*/ 66 w 116"/>
                  <a:gd name="T31" fmla="*/ 158 h 161"/>
                  <a:gd name="T32" fmla="*/ 116 w 116"/>
                  <a:gd name="T33" fmla="*/ 104 h 161"/>
                  <a:gd name="T34" fmla="*/ 101 w 116"/>
                  <a:gd name="T35" fmla="*/ 81 h 161"/>
                  <a:gd name="T36" fmla="*/ 81 w 116"/>
                  <a:gd name="T37" fmla="*/ 84 h 161"/>
                  <a:gd name="T38" fmla="*/ 88 w 116"/>
                  <a:gd name="T39" fmla="*/ 58 h 161"/>
                  <a:gd name="T40" fmla="*/ 56 w 116"/>
                  <a:gd name="T41" fmla="*/ 34 h 161"/>
                  <a:gd name="T42" fmla="*/ 41 w 116"/>
                  <a:gd name="T43" fmla="*/ 0 h 161"/>
                  <a:gd name="T44" fmla="*/ 19 w 116"/>
                  <a:gd name="T45" fmla="*/ 0 h 16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16"/>
                  <a:gd name="T70" fmla="*/ 0 h 161"/>
                  <a:gd name="T71" fmla="*/ 116 w 116"/>
                  <a:gd name="T72" fmla="*/ 161 h 16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16" h="161">
                    <a:moveTo>
                      <a:pt x="19" y="0"/>
                    </a:moveTo>
                    <a:lnTo>
                      <a:pt x="21" y="5"/>
                    </a:lnTo>
                    <a:lnTo>
                      <a:pt x="21" y="16"/>
                    </a:lnTo>
                    <a:lnTo>
                      <a:pt x="19" y="29"/>
                    </a:lnTo>
                    <a:lnTo>
                      <a:pt x="13" y="41"/>
                    </a:lnTo>
                    <a:lnTo>
                      <a:pt x="2" y="54"/>
                    </a:lnTo>
                    <a:lnTo>
                      <a:pt x="0" y="70"/>
                    </a:lnTo>
                    <a:lnTo>
                      <a:pt x="2" y="84"/>
                    </a:lnTo>
                    <a:lnTo>
                      <a:pt x="8" y="94"/>
                    </a:lnTo>
                    <a:lnTo>
                      <a:pt x="19" y="99"/>
                    </a:lnTo>
                    <a:lnTo>
                      <a:pt x="30" y="102"/>
                    </a:lnTo>
                    <a:lnTo>
                      <a:pt x="38" y="104"/>
                    </a:lnTo>
                    <a:lnTo>
                      <a:pt x="43" y="106"/>
                    </a:lnTo>
                    <a:lnTo>
                      <a:pt x="13" y="120"/>
                    </a:lnTo>
                    <a:lnTo>
                      <a:pt x="26" y="161"/>
                    </a:lnTo>
                    <a:lnTo>
                      <a:pt x="66" y="158"/>
                    </a:lnTo>
                    <a:lnTo>
                      <a:pt x="116" y="104"/>
                    </a:lnTo>
                    <a:lnTo>
                      <a:pt x="101" y="81"/>
                    </a:lnTo>
                    <a:lnTo>
                      <a:pt x="81" y="84"/>
                    </a:lnTo>
                    <a:lnTo>
                      <a:pt x="88" y="58"/>
                    </a:lnTo>
                    <a:lnTo>
                      <a:pt x="56" y="34"/>
                    </a:lnTo>
                    <a:lnTo>
                      <a:pt x="41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3" name="Freeform 86"/>
              <p:cNvSpPr>
                <a:spLocks/>
              </p:cNvSpPr>
              <p:nvPr/>
            </p:nvSpPr>
            <p:spPr bwMode="auto">
              <a:xfrm>
                <a:off x="2429" y="2721"/>
                <a:ext cx="291" cy="362"/>
              </a:xfrm>
              <a:custGeom>
                <a:avLst/>
                <a:gdLst>
                  <a:gd name="T0" fmla="*/ 90 w 291"/>
                  <a:gd name="T1" fmla="*/ 234 h 362"/>
                  <a:gd name="T2" fmla="*/ 90 w 291"/>
                  <a:gd name="T3" fmla="*/ 211 h 362"/>
                  <a:gd name="T4" fmla="*/ 73 w 291"/>
                  <a:gd name="T5" fmla="*/ 175 h 362"/>
                  <a:gd name="T6" fmla="*/ 86 w 291"/>
                  <a:gd name="T7" fmla="*/ 151 h 362"/>
                  <a:gd name="T8" fmla="*/ 127 w 291"/>
                  <a:gd name="T9" fmla="*/ 157 h 362"/>
                  <a:gd name="T10" fmla="*/ 174 w 291"/>
                  <a:gd name="T11" fmla="*/ 110 h 362"/>
                  <a:gd name="T12" fmla="*/ 139 w 291"/>
                  <a:gd name="T13" fmla="*/ 120 h 362"/>
                  <a:gd name="T14" fmla="*/ 75 w 291"/>
                  <a:gd name="T15" fmla="*/ 135 h 362"/>
                  <a:gd name="T16" fmla="*/ 43 w 291"/>
                  <a:gd name="T17" fmla="*/ 128 h 362"/>
                  <a:gd name="T18" fmla="*/ 7 w 291"/>
                  <a:gd name="T19" fmla="*/ 94 h 362"/>
                  <a:gd name="T20" fmla="*/ 5 w 291"/>
                  <a:gd name="T21" fmla="*/ 83 h 362"/>
                  <a:gd name="T22" fmla="*/ 35 w 291"/>
                  <a:gd name="T23" fmla="*/ 70 h 362"/>
                  <a:gd name="T24" fmla="*/ 69 w 291"/>
                  <a:gd name="T25" fmla="*/ 71 h 362"/>
                  <a:gd name="T26" fmla="*/ 71 w 291"/>
                  <a:gd name="T27" fmla="*/ 45 h 362"/>
                  <a:gd name="T28" fmla="*/ 92 w 291"/>
                  <a:gd name="T29" fmla="*/ 37 h 362"/>
                  <a:gd name="T30" fmla="*/ 114 w 291"/>
                  <a:gd name="T31" fmla="*/ 22 h 362"/>
                  <a:gd name="T32" fmla="*/ 157 w 291"/>
                  <a:gd name="T33" fmla="*/ 8 h 362"/>
                  <a:gd name="T34" fmla="*/ 193 w 291"/>
                  <a:gd name="T35" fmla="*/ 0 h 362"/>
                  <a:gd name="T36" fmla="*/ 234 w 291"/>
                  <a:gd name="T37" fmla="*/ 1 h 362"/>
                  <a:gd name="T38" fmla="*/ 279 w 291"/>
                  <a:gd name="T39" fmla="*/ 9 h 362"/>
                  <a:gd name="T40" fmla="*/ 289 w 291"/>
                  <a:gd name="T41" fmla="*/ 31 h 362"/>
                  <a:gd name="T42" fmla="*/ 279 w 291"/>
                  <a:gd name="T43" fmla="*/ 48 h 362"/>
                  <a:gd name="T44" fmla="*/ 283 w 291"/>
                  <a:gd name="T45" fmla="*/ 78 h 362"/>
                  <a:gd name="T46" fmla="*/ 257 w 291"/>
                  <a:gd name="T47" fmla="*/ 151 h 362"/>
                  <a:gd name="T48" fmla="*/ 232 w 291"/>
                  <a:gd name="T49" fmla="*/ 165 h 362"/>
                  <a:gd name="T50" fmla="*/ 199 w 291"/>
                  <a:gd name="T51" fmla="*/ 187 h 362"/>
                  <a:gd name="T52" fmla="*/ 204 w 291"/>
                  <a:gd name="T53" fmla="*/ 214 h 362"/>
                  <a:gd name="T54" fmla="*/ 238 w 291"/>
                  <a:gd name="T55" fmla="*/ 229 h 362"/>
                  <a:gd name="T56" fmla="*/ 227 w 291"/>
                  <a:gd name="T57" fmla="*/ 261 h 362"/>
                  <a:gd name="T58" fmla="*/ 204 w 291"/>
                  <a:gd name="T59" fmla="*/ 281 h 362"/>
                  <a:gd name="T60" fmla="*/ 152 w 291"/>
                  <a:gd name="T61" fmla="*/ 300 h 362"/>
                  <a:gd name="T62" fmla="*/ 197 w 291"/>
                  <a:gd name="T63" fmla="*/ 325 h 362"/>
                  <a:gd name="T64" fmla="*/ 204 w 291"/>
                  <a:gd name="T65" fmla="*/ 343 h 362"/>
                  <a:gd name="T66" fmla="*/ 169 w 291"/>
                  <a:gd name="T67" fmla="*/ 362 h 362"/>
                  <a:gd name="T68" fmla="*/ 157 w 291"/>
                  <a:gd name="T69" fmla="*/ 356 h 362"/>
                  <a:gd name="T70" fmla="*/ 129 w 291"/>
                  <a:gd name="T71" fmla="*/ 357 h 362"/>
                  <a:gd name="T72" fmla="*/ 77 w 291"/>
                  <a:gd name="T73" fmla="*/ 357 h 362"/>
                  <a:gd name="T74" fmla="*/ 56 w 291"/>
                  <a:gd name="T75" fmla="*/ 349 h 362"/>
                  <a:gd name="T76" fmla="*/ 39 w 291"/>
                  <a:gd name="T77" fmla="*/ 349 h 362"/>
                  <a:gd name="T78" fmla="*/ 41 w 291"/>
                  <a:gd name="T79" fmla="*/ 326 h 362"/>
                  <a:gd name="T80" fmla="*/ 69 w 291"/>
                  <a:gd name="T81" fmla="*/ 312 h 362"/>
                  <a:gd name="T82" fmla="*/ 45 w 291"/>
                  <a:gd name="T83" fmla="*/ 300 h 362"/>
                  <a:gd name="T84" fmla="*/ 50 w 291"/>
                  <a:gd name="T85" fmla="*/ 292 h 362"/>
                  <a:gd name="T86" fmla="*/ 84 w 291"/>
                  <a:gd name="T87" fmla="*/ 278 h 36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91"/>
                  <a:gd name="T133" fmla="*/ 0 h 362"/>
                  <a:gd name="T134" fmla="*/ 291 w 291"/>
                  <a:gd name="T135" fmla="*/ 362 h 362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91" h="362">
                    <a:moveTo>
                      <a:pt x="86" y="273"/>
                    </a:moveTo>
                    <a:lnTo>
                      <a:pt x="60" y="265"/>
                    </a:lnTo>
                    <a:lnTo>
                      <a:pt x="90" y="234"/>
                    </a:lnTo>
                    <a:lnTo>
                      <a:pt x="112" y="227"/>
                    </a:lnTo>
                    <a:lnTo>
                      <a:pt x="92" y="216"/>
                    </a:lnTo>
                    <a:lnTo>
                      <a:pt x="90" y="211"/>
                    </a:lnTo>
                    <a:lnTo>
                      <a:pt x="88" y="198"/>
                    </a:lnTo>
                    <a:lnTo>
                      <a:pt x="82" y="185"/>
                    </a:lnTo>
                    <a:lnTo>
                      <a:pt x="73" y="175"/>
                    </a:lnTo>
                    <a:lnTo>
                      <a:pt x="69" y="165"/>
                    </a:lnTo>
                    <a:lnTo>
                      <a:pt x="73" y="156"/>
                    </a:lnTo>
                    <a:lnTo>
                      <a:pt x="86" y="151"/>
                    </a:lnTo>
                    <a:lnTo>
                      <a:pt x="109" y="157"/>
                    </a:lnTo>
                    <a:lnTo>
                      <a:pt x="124" y="164"/>
                    </a:lnTo>
                    <a:lnTo>
                      <a:pt x="127" y="157"/>
                    </a:lnTo>
                    <a:lnTo>
                      <a:pt x="122" y="148"/>
                    </a:lnTo>
                    <a:lnTo>
                      <a:pt x="118" y="143"/>
                    </a:lnTo>
                    <a:lnTo>
                      <a:pt x="174" y="110"/>
                    </a:lnTo>
                    <a:lnTo>
                      <a:pt x="169" y="112"/>
                    </a:lnTo>
                    <a:lnTo>
                      <a:pt x="157" y="115"/>
                    </a:lnTo>
                    <a:lnTo>
                      <a:pt x="139" y="120"/>
                    </a:lnTo>
                    <a:lnTo>
                      <a:pt x="118" y="125"/>
                    </a:lnTo>
                    <a:lnTo>
                      <a:pt x="97" y="130"/>
                    </a:lnTo>
                    <a:lnTo>
                      <a:pt x="75" y="135"/>
                    </a:lnTo>
                    <a:lnTo>
                      <a:pt x="60" y="136"/>
                    </a:lnTo>
                    <a:lnTo>
                      <a:pt x="52" y="136"/>
                    </a:lnTo>
                    <a:lnTo>
                      <a:pt x="43" y="128"/>
                    </a:lnTo>
                    <a:lnTo>
                      <a:pt x="35" y="113"/>
                    </a:lnTo>
                    <a:lnTo>
                      <a:pt x="24" y="100"/>
                    </a:lnTo>
                    <a:lnTo>
                      <a:pt x="7" y="94"/>
                    </a:lnTo>
                    <a:lnTo>
                      <a:pt x="0" y="92"/>
                    </a:lnTo>
                    <a:lnTo>
                      <a:pt x="0" y="87"/>
                    </a:lnTo>
                    <a:lnTo>
                      <a:pt x="5" y="83"/>
                    </a:lnTo>
                    <a:lnTo>
                      <a:pt x="13" y="78"/>
                    </a:lnTo>
                    <a:lnTo>
                      <a:pt x="24" y="73"/>
                    </a:lnTo>
                    <a:lnTo>
                      <a:pt x="35" y="70"/>
                    </a:lnTo>
                    <a:lnTo>
                      <a:pt x="45" y="70"/>
                    </a:lnTo>
                    <a:lnTo>
                      <a:pt x="56" y="71"/>
                    </a:lnTo>
                    <a:lnTo>
                      <a:pt x="69" y="71"/>
                    </a:lnTo>
                    <a:lnTo>
                      <a:pt x="73" y="61"/>
                    </a:lnTo>
                    <a:lnTo>
                      <a:pt x="71" y="50"/>
                    </a:lnTo>
                    <a:lnTo>
                      <a:pt x="71" y="45"/>
                    </a:lnTo>
                    <a:lnTo>
                      <a:pt x="75" y="44"/>
                    </a:lnTo>
                    <a:lnTo>
                      <a:pt x="82" y="42"/>
                    </a:lnTo>
                    <a:lnTo>
                      <a:pt x="92" y="37"/>
                    </a:lnTo>
                    <a:lnTo>
                      <a:pt x="99" y="31"/>
                    </a:lnTo>
                    <a:lnTo>
                      <a:pt x="103" y="27"/>
                    </a:lnTo>
                    <a:lnTo>
                      <a:pt x="114" y="22"/>
                    </a:lnTo>
                    <a:lnTo>
                      <a:pt x="127" y="18"/>
                    </a:lnTo>
                    <a:lnTo>
                      <a:pt x="142" y="13"/>
                    </a:lnTo>
                    <a:lnTo>
                      <a:pt x="157" y="8"/>
                    </a:lnTo>
                    <a:lnTo>
                      <a:pt x="172" y="5"/>
                    </a:lnTo>
                    <a:lnTo>
                      <a:pt x="184" y="1"/>
                    </a:lnTo>
                    <a:lnTo>
                      <a:pt x="193" y="0"/>
                    </a:lnTo>
                    <a:lnTo>
                      <a:pt x="204" y="0"/>
                    </a:lnTo>
                    <a:lnTo>
                      <a:pt x="217" y="0"/>
                    </a:lnTo>
                    <a:lnTo>
                      <a:pt x="234" y="1"/>
                    </a:lnTo>
                    <a:lnTo>
                      <a:pt x="249" y="3"/>
                    </a:lnTo>
                    <a:lnTo>
                      <a:pt x="266" y="6"/>
                    </a:lnTo>
                    <a:lnTo>
                      <a:pt x="279" y="9"/>
                    </a:lnTo>
                    <a:lnTo>
                      <a:pt x="287" y="14"/>
                    </a:lnTo>
                    <a:lnTo>
                      <a:pt x="291" y="19"/>
                    </a:lnTo>
                    <a:lnTo>
                      <a:pt x="289" y="31"/>
                    </a:lnTo>
                    <a:lnTo>
                      <a:pt x="285" y="40"/>
                    </a:lnTo>
                    <a:lnTo>
                      <a:pt x="281" y="47"/>
                    </a:lnTo>
                    <a:lnTo>
                      <a:pt x="279" y="48"/>
                    </a:lnTo>
                    <a:lnTo>
                      <a:pt x="257" y="76"/>
                    </a:lnTo>
                    <a:lnTo>
                      <a:pt x="287" y="66"/>
                    </a:lnTo>
                    <a:lnTo>
                      <a:pt x="283" y="78"/>
                    </a:lnTo>
                    <a:lnTo>
                      <a:pt x="274" y="105"/>
                    </a:lnTo>
                    <a:lnTo>
                      <a:pt x="264" y="135"/>
                    </a:lnTo>
                    <a:lnTo>
                      <a:pt x="257" y="151"/>
                    </a:lnTo>
                    <a:lnTo>
                      <a:pt x="253" y="154"/>
                    </a:lnTo>
                    <a:lnTo>
                      <a:pt x="244" y="159"/>
                    </a:lnTo>
                    <a:lnTo>
                      <a:pt x="232" y="165"/>
                    </a:lnTo>
                    <a:lnTo>
                      <a:pt x="221" y="172"/>
                    </a:lnTo>
                    <a:lnTo>
                      <a:pt x="208" y="180"/>
                    </a:lnTo>
                    <a:lnTo>
                      <a:pt x="199" y="187"/>
                    </a:lnTo>
                    <a:lnTo>
                      <a:pt x="193" y="195"/>
                    </a:lnTo>
                    <a:lnTo>
                      <a:pt x="193" y="203"/>
                    </a:lnTo>
                    <a:lnTo>
                      <a:pt x="204" y="214"/>
                    </a:lnTo>
                    <a:lnTo>
                      <a:pt x="221" y="221"/>
                    </a:lnTo>
                    <a:lnTo>
                      <a:pt x="234" y="224"/>
                    </a:lnTo>
                    <a:lnTo>
                      <a:pt x="238" y="229"/>
                    </a:lnTo>
                    <a:lnTo>
                      <a:pt x="234" y="239"/>
                    </a:lnTo>
                    <a:lnTo>
                      <a:pt x="232" y="250"/>
                    </a:lnTo>
                    <a:lnTo>
                      <a:pt x="227" y="261"/>
                    </a:lnTo>
                    <a:lnTo>
                      <a:pt x="219" y="268"/>
                    </a:lnTo>
                    <a:lnTo>
                      <a:pt x="210" y="273"/>
                    </a:lnTo>
                    <a:lnTo>
                      <a:pt x="204" y="281"/>
                    </a:lnTo>
                    <a:lnTo>
                      <a:pt x="199" y="291"/>
                    </a:lnTo>
                    <a:lnTo>
                      <a:pt x="197" y="294"/>
                    </a:lnTo>
                    <a:lnTo>
                      <a:pt x="152" y="300"/>
                    </a:lnTo>
                    <a:lnTo>
                      <a:pt x="163" y="313"/>
                    </a:lnTo>
                    <a:lnTo>
                      <a:pt x="193" y="313"/>
                    </a:lnTo>
                    <a:lnTo>
                      <a:pt x="197" y="325"/>
                    </a:lnTo>
                    <a:lnTo>
                      <a:pt x="212" y="328"/>
                    </a:lnTo>
                    <a:lnTo>
                      <a:pt x="210" y="333"/>
                    </a:lnTo>
                    <a:lnTo>
                      <a:pt x="204" y="343"/>
                    </a:lnTo>
                    <a:lnTo>
                      <a:pt x="193" y="354"/>
                    </a:lnTo>
                    <a:lnTo>
                      <a:pt x="180" y="360"/>
                    </a:lnTo>
                    <a:lnTo>
                      <a:pt x="169" y="362"/>
                    </a:lnTo>
                    <a:lnTo>
                      <a:pt x="163" y="360"/>
                    </a:lnTo>
                    <a:lnTo>
                      <a:pt x="159" y="357"/>
                    </a:lnTo>
                    <a:lnTo>
                      <a:pt x="157" y="356"/>
                    </a:lnTo>
                    <a:lnTo>
                      <a:pt x="152" y="356"/>
                    </a:lnTo>
                    <a:lnTo>
                      <a:pt x="142" y="356"/>
                    </a:lnTo>
                    <a:lnTo>
                      <a:pt x="129" y="357"/>
                    </a:lnTo>
                    <a:lnTo>
                      <a:pt x="112" y="357"/>
                    </a:lnTo>
                    <a:lnTo>
                      <a:pt x="94" y="357"/>
                    </a:lnTo>
                    <a:lnTo>
                      <a:pt x="77" y="357"/>
                    </a:lnTo>
                    <a:lnTo>
                      <a:pt x="67" y="356"/>
                    </a:lnTo>
                    <a:lnTo>
                      <a:pt x="60" y="354"/>
                    </a:lnTo>
                    <a:lnTo>
                      <a:pt x="56" y="349"/>
                    </a:lnTo>
                    <a:lnTo>
                      <a:pt x="47" y="349"/>
                    </a:lnTo>
                    <a:lnTo>
                      <a:pt x="41" y="349"/>
                    </a:lnTo>
                    <a:lnTo>
                      <a:pt x="39" y="349"/>
                    </a:lnTo>
                    <a:lnTo>
                      <a:pt x="37" y="346"/>
                    </a:lnTo>
                    <a:lnTo>
                      <a:pt x="37" y="336"/>
                    </a:lnTo>
                    <a:lnTo>
                      <a:pt x="41" y="326"/>
                    </a:lnTo>
                    <a:lnTo>
                      <a:pt x="60" y="318"/>
                    </a:lnTo>
                    <a:lnTo>
                      <a:pt x="69" y="315"/>
                    </a:lnTo>
                    <a:lnTo>
                      <a:pt x="69" y="312"/>
                    </a:lnTo>
                    <a:lnTo>
                      <a:pt x="65" y="308"/>
                    </a:lnTo>
                    <a:lnTo>
                      <a:pt x="56" y="304"/>
                    </a:lnTo>
                    <a:lnTo>
                      <a:pt x="45" y="300"/>
                    </a:lnTo>
                    <a:lnTo>
                      <a:pt x="41" y="297"/>
                    </a:lnTo>
                    <a:lnTo>
                      <a:pt x="41" y="294"/>
                    </a:lnTo>
                    <a:lnTo>
                      <a:pt x="50" y="292"/>
                    </a:lnTo>
                    <a:lnTo>
                      <a:pt x="71" y="287"/>
                    </a:lnTo>
                    <a:lnTo>
                      <a:pt x="82" y="282"/>
                    </a:lnTo>
                    <a:lnTo>
                      <a:pt x="84" y="278"/>
                    </a:lnTo>
                    <a:lnTo>
                      <a:pt x="86" y="273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" name="Freeform 87"/>
              <p:cNvSpPr>
                <a:spLocks/>
              </p:cNvSpPr>
              <p:nvPr/>
            </p:nvSpPr>
            <p:spPr bwMode="auto">
              <a:xfrm>
                <a:off x="2466" y="3198"/>
                <a:ext cx="779" cy="522"/>
              </a:xfrm>
              <a:custGeom>
                <a:avLst/>
                <a:gdLst>
                  <a:gd name="T0" fmla="*/ 214 w 779"/>
                  <a:gd name="T1" fmla="*/ 196 h 522"/>
                  <a:gd name="T2" fmla="*/ 120 w 779"/>
                  <a:gd name="T3" fmla="*/ 200 h 522"/>
                  <a:gd name="T4" fmla="*/ 79 w 779"/>
                  <a:gd name="T5" fmla="*/ 196 h 522"/>
                  <a:gd name="T6" fmla="*/ 38 w 779"/>
                  <a:gd name="T7" fmla="*/ 194 h 522"/>
                  <a:gd name="T8" fmla="*/ 0 w 779"/>
                  <a:gd name="T9" fmla="*/ 131 h 522"/>
                  <a:gd name="T10" fmla="*/ 43 w 779"/>
                  <a:gd name="T11" fmla="*/ 15 h 522"/>
                  <a:gd name="T12" fmla="*/ 81 w 779"/>
                  <a:gd name="T13" fmla="*/ 13 h 522"/>
                  <a:gd name="T14" fmla="*/ 66 w 779"/>
                  <a:gd name="T15" fmla="*/ 101 h 522"/>
                  <a:gd name="T16" fmla="*/ 90 w 779"/>
                  <a:gd name="T17" fmla="*/ 137 h 522"/>
                  <a:gd name="T18" fmla="*/ 102 w 779"/>
                  <a:gd name="T19" fmla="*/ 114 h 522"/>
                  <a:gd name="T20" fmla="*/ 79 w 779"/>
                  <a:gd name="T21" fmla="*/ 70 h 522"/>
                  <a:gd name="T22" fmla="*/ 135 w 779"/>
                  <a:gd name="T23" fmla="*/ 12 h 522"/>
                  <a:gd name="T24" fmla="*/ 167 w 779"/>
                  <a:gd name="T25" fmla="*/ 10 h 522"/>
                  <a:gd name="T26" fmla="*/ 257 w 779"/>
                  <a:gd name="T27" fmla="*/ 9 h 522"/>
                  <a:gd name="T28" fmla="*/ 182 w 779"/>
                  <a:gd name="T29" fmla="*/ 59 h 522"/>
                  <a:gd name="T30" fmla="*/ 218 w 779"/>
                  <a:gd name="T31" fmla="*/ 72 h 522"/>
                  <a:gd name="T32" fmla="*/ 237 w 779"/>
                  <a:gd name="T33" fmla="*/ 57 h 522"/>
                  <a:gd name="T34" fmla="*/ 364 w 779"/>
                  <a:gd name="T35" fmla="*/ 95 h 522"/>
                  <a:gd name="T36" fmla="*/ 406 w 779"/>
                  <a:gd name="T37" fmla="*/ 96 h 522"/>
                  <a:gd name="T38" fmla="*/ 451 w 779"/>
                  <a:gd name="T39" fmla="*/ 118 h 522"/>
                  <a:gd name="T40" fmla="*/ 522 w 779"/>
                  <a:gd name="T41" fmla="*/ 144 h 522"/>
                  <a:gd name="T42" fmla="*/ 556 w 779"/>
                  <a:gd name="T43" fmla="*/ 212 h 522"/>
                  <a:gd name="T44" fmla="*/ 606 w 779"/>
                  <a:gd name="T45" fmla="*/ 235 h 522"/>
                  <a:gd name="T46" fmla="*/ 646 w 779"/>
                  <a:gd name="T47" fmla="*/ 228 h 522"/>
                  <a:gd name="T48" fmla="*/ 715 w 779"/>
                  <a:gd name="T49" fmla="*/ 252 h 522"/>
                  <a:gd name="T50" fmla="*/ 762 w 779"/>
                  <a:gd name="T51" fmla="*/ 248 h 522"/>
                  <a:gd name="T52" fmla="*/ 740 w 779"/>
                  <a:gd name="T53" fmla="*/ 337 h 522"/>
                  <a:gd name="T54" fmla="*/ 717 w 779"/>
                  <a:gd name="T55" fmla="*/ 353 h 522"/>
                  <a:gd name="T56" fmla="*/ 681 w 779"/>
                  <a:gd name="T57" fmla="*/ 334 h 522"/>
                  <a:gd name="T58" fmla="*/ 616 w 779"/>
                  <a:gd name="T59" fmla="*/ 306 h 522"/>
                  <a:gd name="T60" fmla="*/ 621 w 779"/>
                  <a:gd name="T61" fmla="*/ 337 h 522"/>
                  <a:gd name="T62" fmla="*/ 629 w 779"/>
                  <a:gd name="T63" fmla="*/ 360 h 522"/>
                  <a:gd name="T64" fmla="*/ 704 w 779"/>
                  <a:gd name="T65" fmla="*/ 391 h 522"/>
                  <a:gd name="T66" fmla="*/ 762 w 779"/>
                  <a:gd name="T67" fmla="*/ 420 h 522"/>
                  <a:gd name="T68" fmla="*/ 779 w 779"/>
                  <a:gd name="T69" fmla="*/ 462 h 522"/>
                  <a:gd name="T70" fmla="*/ 736 w 779"/>
                  <a:gd name="T71" fmla="*/ 472 h 522"/>
                  <a:gd name="T72" fmla="*/ 661 w 779"/>
                  <a:gd name="T73" fmla="*/ 460 h 522"/>
                  <a:gd name="T74" fmla="*/ 691 w 779"/>
                  <a:gd name="T75" fmla="*/ 473 h 522"/>
                  <a:gd name="T76" fmla="*/ 755 w 779"/>
                  <a:gd name="T77" fmla="*/ 509 h 522"/>
                  <a:gd name="T78" fmla="*/ 715 w 779"/>
                  <a:gd name="T79" fmla="*/ 522 h 522"/>
                  <a:gd name="T80" fmla="*/ 642 w 779"/>
                  <a:gd name="T81" fmla="*/ 514 h 522"/>
                  <a:gd name="T82" fmla="*/ 593 w 779"/>
                  <a:gd name="T83" fmla="*/ 509 h 522"/>
                  <a:gd name="T84" fmla="*/ 556 w 779"/>
                  <a:gd name="T85" fmla="*/ 498 h 522"/>
                  <a:gd name="T86" fmla="*/ 531 w 779"/>
                  <a:gd name="T87" fmla="*/ 472 h 522"/>
                  <a:gd name="T88" fmla="*/ 479 w 779"/>
                  <a:gd name="T89" fmla="*/ 444 h 522"/>
                  <a:gd name="T90" fmla="*/ 436 w 779"/>
                  <a:gd name="T91" fmla="*/ 456 h 522"/>
                  <a:gd name="T92" fmla="*/ 385 w 779"/>
                  <a:gd name="T93" fmla="*/ 472 h 522"/>
                  <a:gd name="T94" fmla="*/ 340 w 779"/>
                  <a:gd name="T95" fmla="*/ 467 h 522"/>
                  <a:gd name="T96" fmla="*/ 347 w 779"/>
                  <a:gd name="T97" fmla="*/ 428 h 522"/>
                  <a:gd name="T98" fmla="*/ 458 w 779"/>
                  <a:gd name="T99" fmla="*/ 391 h 522"/>
                  <a:gd name="T100" fmla="*/ 449 w 779"/>
                  <a:gd name="T101" fmla="*/ 296 h 522"/>
                  <a:gd name="T102" fmla="*/ 404 w 779"/>
                  <a:gd name="T103" fmla="*/ 252 h 522"/>
                  <a:gd name="T104" fmla="*/ 370 w 779"/>
                  <a:gd name="T105" fmla="*/ 239 h 522"/>
                  <a:gd name="T106" fmla="*/ 332 w 779"/>
                  <a:gd name="T107" fmla="*/ 246 h 522"/>
                  <a:gd name="T108" fmla="*/ 349 w 779"/>
                  <a:gd name="T109" fmla="*/ 223 h 522"/>
                  <a:gd name="T110" fmla="*/ 257 w 779"/>
                  <a:gd name="T111" fmla="*/ 183 h 52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779"/>
                  <a:gd name="T169" fmla="*/ 0 h 522"/>
                  <a:gd name="T170" fmla="*/ 779 w 779"/>
                  <a:gd name="T171" fmla="*/ 522 h 52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779" h="522">
                    <a:moveTo>
                      <a:pt x="254" y="192"/>
                    </a:moveTo>
                    <a:lnTo>
                      <a:pt x="248" y="192"/>
                    </a:lnTo>
                    <a:lnTo>
                      <a:pt x="235" y="194"/>
                    </a:lnTo>
                    <a:lnTo>
                      <a:pt x="214" y="196"/>
                    </a:lnTo>
                    <a:lnTo>
                      <a:pt x="188" y="197"/>
                    </a:lnTo>
                    <a:lnTo>
                      <a:pt x="162" y="199"/>
                    </a:lnTo>
                    <a:lnTo>
                      <a:pt x="139" y="200"/>
                    </a:lnTo>
                    <a:lnTo>
                      <a:pt x="120" y="200"/>
                    </a:lnTo>
                    <a:lnTo>
                      <a:pt x="109" y="199"/>
                    </a:lnTo>
                    <a:lnTo>
                      <a:pt x="102" y="197"/>
                    </a:lnTo>
                    <a:lnTo>
                      <a:pt x="92" y="196"/>
                    </a:lnTo>
                    <a:lnTo>
                      <a:pt x="79" y="196"/>
                    </a:lnTo>
                    <a:lnTo>
                      <a:pt x="66" y="194"/>
                    </a:lnTo>
                    <a:lnTo>
                      <a:pt x="55" y="194"/>
                    </a:lnTo>
                    <a:lnTo>
                      <a:pt x="45" y="194"/>
                    </a:lnTo>
                    <a:lnTo>
                      <a:pt x="38" y="194"/>
                    </a:lnTo>
                    <a:lnTo>
                      <a:pt x="36" y="194"/>
                    </a:lnTo>
                    <a:lnTo>
                      <a:pt x="6" y="157"/>
                    </a:lnTo>
                    <a:lnTo>
                      <a:pt x="49" y="147"/>
                    </a:lnTo>
                    <a:lnTo>
                      <a:pt x="0" y="131"/>
                    </a:lnTo>
                    <a:lnTo>
                      <a:pt x="0" y="116"/>
                    </a:lnTo>
                    <a:lnTo>
                      <a:pt x="2" y="80"/>
                    </a:lnTo>
                    <a:lnTo>
                      <a:pt x="15" y="43"/>
                    </a:lnTo>
                    <a:lnTo>
                      <a:pt x="43" y="15"/>
                    </a:lnTo>
                    <a:lnTo>
                      <a:pt x="70" y="5"/>
                    </a:lnTo>
                    <a:lnTo>
                      <a:pt x="81" y="7"/>
                    </a:lnTo>
                    <a:lnTo>
                      <a:pt x="83" y="10"/>
                    </a:lnTo>
                    <a:lnTo>
                      <a:pt x="81" y="13"/>
                    </a:lnTo>
                    <a:lnTo>
                      <a:pt x="77" y="22"/>
                    </a:lnTo>
                    <a:lnTo>
                      <a:pt x="68" y="44"/>
                    </a:lnTo>
                    <a:lnTo>
                      <a:pt x="62" y="72"/>
                    </a:lnTo>
                    <a:lnTo>
                      <a:pt x="66" y="101"/>
                    </a:lnTo>
                    <a:lnTo>
                      <a:pt x="77" y="122"/>
                    </a:lnTo>
                    <a:lnTo>
                      <a:pt x="83" y="132"/>
                    </a:lnTo>
                    <a:lnTo>
                      <a:pt x="87" y="137"/>
                    </a:lnTo>
                    <a:lnTo>
                      <a:pt x="90" y="137"/>
                    </a:lnTo>
                    <a:lnTo>
                      <a:pt x="109" y="147"/>
                    </a:lnTo>
                    <a:lnTo>
                      <a:pt x="113" y="121"/>
                    </a:lnTo>
                    <a:lnTo>
                      <a:pt x="111" y="119"/>
                    </a:lnTo>
                    <a:lnTo>
                      <a:pt x="102" y="114"/>
                    </a:lnTo>
                    <a:lnTo>
                      <a:pt x="94" y="108"/>
                    </a:lnTo>
                    <a:lnTo>
                      <a:pt x="85" y="98"/>
                    </a:lnTo>
                    <a:lnTo>
                      <a:pt x="79" y="85"/>
                    </a:lnTo>
                    <a:lnTo>
                      <a:pt x="79" y="70"/>
                    </a:lnTo>
                    <a:lnTo>
                      <a:pt x="85" y="54"/>
                    </a:lnTo>
                    <a:lnTo>
                      <a:pt x="100" y="36"/>
                    </a:lnTo>
                    <a:lnTo>
                      <a:pt x="120" y="20"/>
                    </a:lnTo>
                    <a:lnTo>
                      <a:pt x="135" y="12"/>
                    </a:lnTo>
                    <a:lnTo>
                      <a:pt x="147" y="7"/>
                    </a:lnTo>
                    <a:lnTo>
                      <a:pt x="156" y="5"/>
                    </a:lnTo>
                    <a:lnTo>
                      <a:pt x="162" y="7"/>
                    </a:lnTo>
                    <a:lnTo>
                      <a:pt x="167" y="10"/>
                    </a:lnTo>
                    <a:lnTo>
                      <a:pt x="169" y="12"/>
                    </a:lnTo>
                    <a:lnTo>
                      <a:pt x="169" y="13"/>
                    </a:lnTo>
                    <a:lnTo>
                      <a:pt x="188" y="0"/>
                    </a:lnTo>
                    <a:lnTo>
                      <a:pt x="257" y="9"/>
                    </a:lnTo>
                    <a:lnTo>
                      <a:pt x="267" y="36"/>
                    </a:lnTo>
                    <a:lnTo>
                      <a:pt x="195" y="49"/>
                    </a:lnTo>
                    <a:lnTo>
                      <a:pt x="184" y="39"/>
                    </a:lnTo>
                    <a:lnTo>
                      <a:pt x="182" y="59"/>
                    </a:lnTo>
                    <a:lnTo>
                      <a:pt x="182" y="92"/>
                    </a:lnTo>
                    <a:lnTo>
                      <a:pt x="188" y="88"/>
                    </a:lnTo>
                    <a:lnTo>
                      <a:pt x="201" y="79"/>
                    </a:lnTo>
                    <a:lnTo>
                      <a:pt x="218" y="72"/>
                    </a:lnTo>
                    <a:lnTo>
                      <a:pt x="233" y="72"/>
                    </a:lnTo>
                    <a:lnTo>
                      <a:pt x="239" y="72"/>
                    </a:lnTo>
                    <a:lnTo>
                      <a:pt x="239" y="66"/>
                    </a:lnTo>
                    <a:lnTo>
                      <a:pt x="237" y="57"/>
                    </a:lnTo>
                    <a:lnTo>
                      <a:pt x="235" y="54"/>
                    </a:lnTo>
                    <a:lnTo>
                      <a:pt x="308" y="56"/>
                    </a:lnTo>
                    <a:lnTo>
                      <a:pt x="310" y="70"/>
                    </a:lnTo>
                    <a:lnTo>
                      <a:pt x="364" y="95"/>
                    </a:lnTo>
                    <a:lnTo>
                      <a:pt x="374" y="87"/>
                    </a:lnTo>
                    <a:lnTo>
                      <a:pt x="381" y="88"/>
                    </a:lnTo>
                    <a:lnTo>
                      <a:pt x="391" y="92"/>
                    </a:lnTo>
                    <a:lnTo>
                      <a:pt x="406" y="96"/>
                    </a:lnTo>
                    <a:lnTo>
                      <a:pt x="415" y="106"/>
                    </a:lnTo>
                    <a:lnTo>
                      <a:pt x="421" y="111"/>
                    </a:lnTo>
                    <a:lnTo>
                      <a:pt x="434" y="114"/>
                    </a:lnTo>
                    <a:lnTo>
                      <a:pt x="451" y="118"/>
                    </a:lnTo>
                    <a:lnTo>
                      <a:pt x="471" y="121"/>
                    </a:lnTo>
                    <a:lnTo>
                      <a:pt x="490" y="126"/>
                    </a:lnTo>
                    <a:lnTo>
                      <a:pt x="507" y="132"/>
                    </a:lnTo>
                    <a:lnTo>
                      <a:pt x="522" y="144"/>
                    </a:lnTo>
                    <a:lnTo>
                      <a:pt x="531" y="158"/>
                    </a:lnTo>
                    <a:lnTo>
                      <a:pt x="539" y="186"/>
                    </a:lnTo>
                    <a:lnTo>
                      <a:pt x="548" y="204"/>
                    </a:lnTo>
                    <a:lnTo>
                      <a:pt x="556" y="212"/>
                    </a:lnTo>
                    <a:lnTo>
                      <a:pt x="563" y="217"/>
                    </a:lnTo>
                    <a:lnTo>
                      <a:pt x="573" y="220"/>
                    </a:lnTo>
                    <a:lnTo>
                      <a:pt x="591" y="228"/>
                    </a:lnTo>
                    <a:lnTo>
                      <a:pt x="606" y="235"/>
                    </a:lnTo>
                    <a:lnTo>
                      <a:pt x="612" y="238"/>
                    </a:lnTo>
                    <a:lnTo>
                      <a:pt x="616" y="235"/>
                    </a:lnTo>
                    <a:lnTo>
                      <a:pt x="629" y="228"/>
                    </a:lnTo>
                    <a:lnTo>
                      <a:pt x="646" y="228"/>
                    </a:lnTo>
                    <a:lnTo>
                      <a:pt x="670" y="239"/>
                    </a:lnTo>
                    <a:lnTo>
                      <a:pt x="691" y="252"/>
                    </a:lnTo>
                    <a:lnTo>
                      <a:pt x="704" y="256"/>
                    </a:lnTo>
                    <a:lnTo>
                      <a:pt x="715" y="252"/>
                    </a:lnTo>
                    <a:lnTo>
                      <a:pt x="725" y="248"/>
                    </a:lnTo>
                    <a:lnTo>
                      <a:pt x="740" y="244"/>
                    </a:lnTo>
                    <a:lnTo>
                      <a:pt x="753" y="244"/>
                    </a:lnTo>
                    <a:lnTo>
                      <a:pt x="762" y="248"/>
                    </a:lnTo>
                    <a:lnTo>
                      <a:pt x="762" y="259"/>
                    </a:lnTo>
                    <a:lnTo>
                      <a:pt x="753" y="280"/>
                    </a:lnTo>
                    <a:lnTo>
                      <a:pt x="745" y="309"/>
                    </a:lnTo>
                    <a:lnTo>
                      <a:pt x="740" y="337"/>
                    </a:lnTo>
                    <a:lnTo>
                      <a:pt x="749" y="352"/>
                    </a:lnTo>
                    <a:lnTo>
                      <a:pt x="751" y="355"/>
                    </a:lnTo>
                    <a:lnTo>
                      <a:pt x="736" y="355"/>
                    </a:lnTo>
                    <a:lnTo>
                      <a:pt x="717" y="353"/>
                    </a:lnTo>
                    <a:lnTo>
                      <a:pt x="708" y="352"/>
                    </a:lnTo>
                    <a:lnTo>
                      <a:pt x="704" y="348"/>
                    </a:lnTo>
                    <a:lnTo>
                      <a:pt x="693" y="343"/>
                    </a:lnTo>
                    <a:lnTo>
                      <a:pt x="681" y="334"/>
                    </a:lnTo>
                    <a:lnTo>
                      <a:pt x="663" y="324"/>
                    </a:lnTo>
                    <a:lnTo>
                      <a:pt x="644" y="316"/>
                    </a:lnTo>
                    <a:lnTo>
                      <a:pt x="629" y="309"/>
                    </a:lnTo>
                    <a:lnTo>
                      <a:pt x="616" y="306"/>
                    </a:lnTo>
                    <a:lnTo>
                      <a:pt x="610" y="309"/>
                    </a:lnTo>
                    <a:lnTo>
                      <a:pt x="608" y="321"/>
                    </a:lnTo>
                    <a:lnTo>
                      <a:pt x="614" y="330"/>
                    </a:lnTo>
                    <a:lnTo>
                      <a:pt x="621" y="337"/>
                    </a:lnTo>
                    <a:lnTo>
                      <a:pt x="623" y="339"/>
                    </a:lnTo>
                    <a:lnTo>
                      <a:pt x="623" y="342"/>
                    </a:lnTo>
                    <a:lnTo>
                      <a:pt x="623" y="348"/>
                    </a:lnTo>
                    <a:lnTo>
                      <a:pt x="629" y="360"/>
                    </a:lnTo>
                    <a:lnTo>
                      <a:pt x="651" y="369"/>
                    </a:lnTo>
                    <a:lnTo>
                      <a:pt x="668" y="376"/>
                    </a:lnTo>
                    <a:lnTo>
                      <a:pt x="685" y="382"/>
                    </a:lnTo>
                    <a:lnTo>
                      <a:pt x="704" y="391"/>
                    </a:lnTo>
                    <a:lnTo>
                      <a:pt x="723" y="399"/>
                    </a:lnTo>
                    <a:lnTo>
                      <a:pt x="740" y="407"/>
                    </a:lnTo>
                    <a:lnTo>
                      <a:pt x="753" y="413"/>
                    </a:lnTo>
                    <a:lnTo>
                      <a:pt x="762" y="420"/>
                    </a:lnTo>
                    <a:lnTo>
                      <a:pt x="764" y="425"/>
                    </a:lnTo>
                    <a:lnTo>
                      <a:pt x="766" y="434"/>
                    </a:lnTo>
                    <a:lnTo>
                      <a:pt x="773" y="449"/>
                    </a:lnTo>
                    <a:lnTo>
                      <a:pt x="779" y="462"/>
                    </a:lnTo>
                    <a:lnTo>
                      <a:pt x="777" y="472"/>
                    </a:lnTo>
                    <a:lnTo>
                      <a:pt x="768" y="473"/>
                    </a:lnTo>
                    <a:lnTo>
                      <a:pt x="755" y="473"/>
                    </a:lnTo>
                    <a:lnTo>
                      <a:pt x="736" y="472"/>
                    </a:lnTo>
                    <a:lnTo>
                      <a:pt x="715" y="469"/>
                    </a:lnTo>
                    <a:lnTo>
                      <a:pt x="693" y="465"/>
                    </a:lnTo>
                    <a:lnTo>
                      <a:pt x="674" y="462"/>
                    </a:lnTo>
                    <a:lnTo>
                      <a:pt x="661" y="460"/>
                    </a:lnTo>
                    <a:lnTo>
                      <a:pt x="657" y="459"/>
                    </a:lnTo>
                    <a:lnTo>
                      <a:pt x="661" y="460"/>
                    </a:lnTo>
                    <a:lnTo>
                      <a:pt x="674" y="465"/>
                    </a:lnTo>
                    <a:lnTo>
                      <a:pt x="691" y="473"/>
                    </a:lnTo>
                    <a:lnTo>
                      <a:pt x="713" y="482"/>
                    </a:lnTo>
                    <a:lnTo>
                      <a:pt x="732" y="491"/>
                    </a:lnTo>
                    <a:lnTo>
                      <a:pt x="747" y="501"/>
                    </a:lnTo>
                    <a:lnTo>
                      <a:pt x="755" y="509"/>
                    </a:lnTo>
                    <a:lnTo>
                      <a:pt x="755" y="516"/>
                    </a:lnTo>
                    <a:lnTo>
                      <a:pt x="747" y="521"/>
                    </a:lnTo>
                    <a:lnTo>
                      <a:pt x="732" y="522"/>
                    </a:lnTo>
                    <a:lnTo>
                      <a:pt x="715" y="522"/>
                    </a:lnTo>
                    <a:lnTo>
                      <a:pt x="696" y="521"/>
                    </a:lnTo>
                    <a:lnTo>
                      <a:pt x="676" y="519"/>
                    </a:lnTo>
                    <a:lnTo>
                      <a:pt x="659" y="516"/>
                    </a:lnTo>
                    <a:lnTo>
                      <a:pt x="642" y="514"/>
                    </a:lnTo>
                    <a:lnTo>
                      <a:pt x="629" y="512"/>
                    </a:lnTo>
                    <a:lnTo>
                      <a:pt x="618" y="512"/>
                    </a:lnTo>
                    <a:lnTo>
                      <a:pt x="606" y="511"/>
                    </a:lnTo>
                    <a:lnTo>
                      <a:pt x="593" y="509"/>
                    </a:lnTo>
                    <a:lnTo>
                      <a:pt x="582" y="508"/>
                    </a:lnTo>
                    <a:lnTo>
                      <a:pt x="571" y="504"/>
                    </a:lnTo>
                    <a:lnTo>
                      <a:pt x="563" y="503"/>
                    </a:lnTo>
                    <a:lnTo>
                      <a:pt x="556" y="498"/>
                    </a:lnTo>
                    <a:lnTo>
                      <a:pt x="554" y="495"/>
                    </a:lnTo>
                    <a:lnTo>
                      <a:pt x="550" y="488"/>
                    </a:lnTo>
                    <a:lnTo>
                      <a:pt x="541" y="480"/>
                    </a:lnTo>
                    <a:lnTo>
                      <a:pt x="531" y="472"/>
                    </a:lnTo>
                    <a:lnTo>
                      <a:pt x="518" y="464"/>
                    </a:lnTo>
                    <a:lnTo>
                      <a:pt x="505" y="456"/>
                    </a:lnTo>
                    <a:lnTo>
                      <a:pt x="490" y="449"/>
                    </a:lnTo>
                    <a:lnTo>
                      <a:pt x="479" y="444"/>
                    </a:lnTo>
                    <a:lnTo>
                      <a:pt x="469" y="444"/>
                    </a:lnTo>
                    <a:lnTo>
                      <a:pt x="460" y="446"/>
                    </a:lnTo>
                    <a:lnTo>
                      <a:pt x="447" y="449"/>
                    </a:lnTo>
                    <a:lnTo>
                      <a:pt x="436" y="456"/>
                    </a:lnTo>
                    <a:lnTo>
                      <a:pt x="424" y="460"/>
                    </a:lnTo>
                    <a:lnTo>
                      <a:pt x="409" y="465"/>
                    </a:lnTo>
                    <a:lnTo>
                      <a:pt x="398" y="470"/>
                    </a:lnTo>
                    <a:lnTo>
                      <a:pt x="385" y="472"/>
                    </a:lnTo>
                    <a:lnTo>
                      <a:pt x="377" y="472"/>
                    </a:lnTo>
                    <a:lnTo>
                      <a:pt x="362" y="470"/>
                    </a:lnTo>
                    <a:lnTo>
                      <a:pt x="351" y="470"/>
                    </a:lnTo>
                    <a:lnTo>
                      <a:pt x="340" y="467"/>
                    </a:lnTo>
                    <a:lnTo>
                      <a:pt x="336" y="459"/>
                    </a:lnTo>
                    <a:lnTo>
                      <a:pt x="338" y="446"/>
                    </a:lnTo>
                    <a:lnTo>
                      <a:pt x="342" y="434"/>
                    </a:lnTo>
                    <a:lnTo>
                      <a:pt x="347" y="428"/>
                    </a:lnTo>
                    <a:lnTo>
                      <a:pt x="349" y="425"/>
                    </a:lnTo>
                    <a:lnTo>
                      <a:pt x="355" y="413"/>
                    </a:lnTo>
                    <a:lnTo>
                      <a:pt x="402" y="413"/>
                    </a:lnTo>
                    <a:lnTo>
                      <a:pt x="458" y="391"/>
                    </a:lnTo>
                    <a:lnTo>
                      <a:pt x="428" y="365"/>
                    </a:lnTo>
                    <a:lnTo>
                      <a:pt x="458" y="306"/>
                    </a:lnTo>
                    <a:lnTo>
                      <a:pt x="456" y="303"/>
                    </a:lnTo>
                    <a:lnTo>
                      <a:pt x="449" y="296"/>
                    </a:lnTo>
                    <a:lnTo>
                      <a:pt x="439" y="287"/>
                    </a:lnTo>
                    <a:lnTo>
                      <a:pt x="428" y="275"/>
                    </a:lnTo>
                    <a:lnTo>
                      <a:pt x="417" y="262"/>
                    </a:lnTo>
                    <a:lnTo>
                      <a:pt x="404" y="252"/>
                    </a:lnTo>
                    <a:lnTo>
                      <a:pt x="394" y="244"/>
                    </a:lnTo>
                    <a:lnTo>
                      <a:pt x="387" y="239"/>
                    </a:lnTo>
                    <a:lnTo>
                      <a:pt x="379" y="238"/>
                    </a:lnTo>
                    <a:lnTo>
                      <a:pt x="370" y="239"/>
                    </a:lnTo>
                    <a:lnTo>
                      <a:pt x="359" y="239"/>
                    </a:lnTo>
                    <a:lnTo>
                      <a:pt x="349" y="241"/>
                    </a:lnTo>
                    <a:lnTo>
                      <a:pt x="338" y="244"/>
                    </a:lnTo>
                    <a:lnTo>
                      <a:pt x="332" y="246"/>
                    </a:lnTo>
                    <a:lnTo>
                      <a:pt x="325" y="248"/>
                    </a:lnTo>
                    <a:lnTo>
                      <a:pt x="323" y="248"/>
                    </a:lnTo>
                    <a:lnTo>
                      <a:pt x="321" y="233"/>
                    </a:lnTo>
                    <a:lnTo>
                      <a:pt x="349" y="223"/>
                    </a:lnTo>
                    <a:lnTo>
                      <a:pt x="287" y="192"/>
                    </a:lnTo>
                    <a:lnTo>
                      <a:pt x="248" y="157"/>
                    </a:lnTo>
                    <a:lnTo>
                      <a:pt x="233" y="166"/>
                    </a:lnTo>
                    <a:lnTo>
                      <a:pt x="257" y="183"/>
                    </a:lnTo>
                    <a:lnTo>
                      <a:pt x="254" y="192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5" name="Freeform 88"/>
              <p:cNvSpPr>
                <a:spLocks/>
              </p:cNvSpPr>
              <p:nvPr/>
            </p:nvSpPr>
            <p:spPr bwMode="auto">
              <a:xfrm>
                <a:off x="2549" y="3621"/>
                <a:ext cx="199" cy="125"/>
              </a:xfrm>
              <a:custGeom>
                <a:avLst/>
                <a:gdLst>
                  <a:gd name="T0" fmla="*/ 45 w 199"/>
                  <a:gd name="T1" fmla="*/ 119 h 125"/>
                  <a:gd name="T2" fmla="*/ 43 w 199"/>
                  <a:gd name="T3" fmla="*/ 99 h 125"/>
                  <a:gd name="T4" fmla="*/ 0 w 199"/>
                  <a:gd name="T5" fmla="*/ 109 h 125"/>
                  <a:gd name="T6" fmla="*/ 7 w 199"/>
                  <a:gd name="T7" fmla="*/ 93 h 125"/>
                  <a:gd name="T8" fmla="*/ 19 w 199"/>
                  <a:gd name="T9" fmla="*/ 83 h 125"/>
                  <a:gd name="T10" fmla="*/ 32 w 199"/>
                  <a:gd name="T11" fmla="*/ 0 h 125"/>
                  <a:gd name="T12" fmla="*/ 47 w 199"/>
                  <a:gd name="T13" fmla="*/ 2 h 125"/>
                  <a:gd name="T14" fmla="*/ 52 w 199"/>
                  <a:gd name="T15" fmla="*/ 18 h 125"/>
                  <a:gd name="T16" fmla="*/ 84 w 199"/>
                  <a:gd name="T17" fmla="*/ 11 h 125"/>
                  <a:gd name="T18" fmla="*/ 112 w 199"/>
                  <a:gd name="T19" fmla="*/ 21 h 125"/>
                  <a:gd name="T20" fmla="*/ 159 w 199"/>
                  <a:gd name="T21" fmla="*/ 57 h 125"/>
                  <a:gd name="T22" fmla="*/ 159 w 199"/>
                  <a:gd name="T23" fmla="*/ 73 h 125"/>
                  <a:gd name="T24" fmla="*/ 186 w 199"/>
                  <a:gd name="T25" fmla="*/ 72 h 125"/>
                  <a:gd name="T26" fmla="*/ 199 w 199"/>
                  <a:gd name="T27" fmla="*/ 89 h 125"/>
                  <a:gd name="T28" fmla="*/ 171 w 199"/>
                  <a:gd name="T29" fmla="*/ 104 h 125"/>
                  <a:gd name="T30" fmla="*/ 137 w 199"/>
                  <a:gd name="T31" fmla="*/ 98 h 125"/>
                  <a:gd name="T32" fmla="*/ 133 w 199"/>
                  <a:gd name="T33" fmla="*/ 85 h 125"/>
                  <a:gd name="T34" fmla="*/ 112 w 199"/>
                  <a:gd name="T35" fmla="*/ 81 h 125"/>
                  <a:gd name="T36" fmla="*/ 101 w 199"/>
                  <a:gd name="T37" fmla="*/ 99 h 125"/>
                  <a:gd name="T38" fmla="*/ 84 w 199"/>
                  <a:gd name="T39" fmla="*/ 107 h 125"/>
                  <a:gd name="T40" fmla="*/ 77 w 199"/>
                  <a:gd name="T41" fmla="*/ 125 h 125"/>
                  <a:gd name="T42" fmla="*/ 45 w 199"/>
                  <a:gd name="T43" fmla="*/ 119 h 12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99"/>
                  <a:gd name="T67" fmla="*/ 0 h 125"/>
                  <a:gd name="T68" fmla="*/ 199 w 199"/>
                  <a:gd name="T69" fmla="*/ 125 h 12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99" h="125">
                    <a:moveTo>
                      <a:pt x="45" y="119"/>
                    </a:moveTo>
                    <a:lnTo>
                      <a:pt x="43" y="99"/>
                    </a:lnTo>
                    <a:lnTo>
                      <a:pt x="0" y="109"/>
                    </a:lnTo>
                    <a:lnTo>
                      <a:pt x="7" y="93"/>
                    </a:lnTo>
                    <a:lnTo>
                      <a:pt x="19" y="83"/>
                    </a:lnTo>
                    <a:lnTo>
                      <a:pt x="32" y="0"/>
                    </a:lnTo>
                    <a:lnTo>
                      <a:pt x="47" y="2"/>
                    </a:lnTo>
                    <a:lnTo>
                      <a:pt x="52" y="18"/>
                    </a:lnTo>
                    <a:lnTo>
                      <a:pt x="84" y="11"/>
                    </a:lnTo>
                    <a:lnTo>
                      <a:pt x="112" y="21"/>
                    </a:lnTo>
                    <a:lnTo>
                      <a:pt x="159" y="57"/>
                    </a:lnTo>
                    <a:lnTo>
                      <a:pt x="159" y="73"/>
                    </a:lnTo>
                    <a:lnTo>
                      <a:pt x="186" y="72"/>
                    </a:lnTo>
                    <a:lnTo>
                      <a:pt x="199" y="89"/>
                    </a:lnTo>
                    <a:lnTo>
                      <a:pt x="171" y="104"/>
                    </a:lnTo>
                    <a:lnTo>
                      <a:pt x="137" y="98"/>
                    </a:lnTo>
                    <a:lnTo>
                      <a:pt x="133" y="85"/>
                    </a:lnTo>
                    <a:lnTo>
                      <a:pt x="112" y="81"/>
                    </a:lnTo>
                    <a:lnTo>
                      <a:pt x="101" y="99"/>
                    </a:lnTo>
                    <a:lnTo>
                      <a:pt x="84" y="107"/>
                    </a:lnTo>
                    <a:lnTo>
                      <a:pt x="77" y="125"/>
                    </a:lnTo>
                    <a:lnTo>
                      <a:pt x="45" y="119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" name="Freeform 89"/>
              <p:cNvSpPr>
                <a:spLocks/>
              </p:cNvSpPr>
              <p:nvPr/>
            </p:nvSpPr>
            <p:spPr bwMode="auto">
              <a:xfrm>
                <a:off x="2650" y="3751"/>
                <a:ext cx="64" cy="44"/>
              </a:xfrm>
              <a:custGeom>
                <a:avLst/>
                <a:gdLst>
                  <a:gd name="T0" fmla="*/ 6 w 64"/>
                  <a:gd name="T1" fmla="*/ 5 h 44"/>
                  <a:gd name="T2" fmla="*/ 4 w 64"/>
                  <a:gd name="T3" fmla="*/ 10 h 44"/>
                  <a:gd name="T4" fmla="*/ 2 w 64"/>
                  <a:gd name="T5" fmla="*/ 20 h 44"/>
                  <a:gd name="T6" fmla="*/ 0 w 64"/>
                  <a:gd name="T7" fmla="*/ 33 h 44"/>
                  <a:gd name="T8" fmla="*/ 4 w 64"/>
                  <a:gd name="T9" fmla="*/ 41 h 44"/>
                  <a:gd name="T10" fmla="*/ 15 w 64"/>
                  <a:gd name="T11" fmla="*/ 44 h 44"/>
                  <a:gd name="T12" fmla="*/ 30 w 64"/>
                  <a:gd name="T13" fmla="*/ 39 h 44"/>
                  <a:gd name="T14" fmla="*/ 45 w 64"/>
                  <a:gd name="T15" fmla="*/ 33 h 44"/>
                  <a:gd name="T16" fmla="*/ 58 w 64"/>
                  <a:gd name="T17" fmla="*/ 23 h 44"/>
                  <a:gd name="T18" fmla="*/ 64 w 64"/>
                  <a:gd name="T19" fmla="*/ 13 h 44"/>
                  <a:gd name="T20" fmla="*/ 64 w 64"/>
                  <a:gd name="T21" fmla="*/ 7 h 44"/>
                  <a:gd name="T22" fmla="*/ 62 w 64"/>
                  <a:gd name="T23" fmla="*/ 2 h 44"/>
                  <a:gd name="T24" fmla="*/ 60 w 64"/>
                  <a:gd name="T25" fmla="*/ 0 h 44"/>
                  <a:gd name="T26" fmla="*/ 6 w 64"/>
                  <a:gd name="T27" fmla="*/ 5 h 4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4"/>
                  <a:gd name="T43" fmla="*/ 0 h 44"/>
                  <a:gd name="T44" fmla="*/ 64 w 64"/>
                  <a:gd name="T45" fmla="*/ 44 h 4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4" h="44">
                    <a:moveTo>
                      <a:pt x="6" y="5"/>
                    </a:moveTo>
                    <a:lnTo>
                      <a:pt x="4" y="10"/>
                    </a:lnTo>
                    <a:lnTo>
                      <a:pt x="2" y="20"/>
                    </a:lnTo>
                    <a:lnTo>
                      <a:pt x="0" y="33"/>
                    </a:lnTo>
                    <a:lnTo>
                      <a:pt x="4" y="41"/>
                    </a:lnTo>
                    <a:lnTo>
                      <a:pt x="15" y="44"/>
                    </a:lnTo>
                    <a:lnTo>
                      <a:pt x="30" y="39"/>
                    </a:lnTo>
                    <a:lnTo>
                      <a:pt x="45" y="33"/>
                    </a:lnTo>
                    <a:lnTo>
                      <a:pt x="58" y="23"/>
                    </a:lnTo>
                    <a:lnTo>
                      <a:pt x="64" y="13"/>
                    </a:lnTo>
                    <a:lnTo>
                      <a:pt x="64" y="7"/>
                    </a:lnTo>
                    <a:lnTo>
                      <a:pt x="62" y="2"/>
                    </a:lnTo>
                    <a:lnTo>
                      <a:pt x="60" y="0"/>
                    </a:lnTo>
                    <a:lnTo>
                      <a:pt x="6" y="5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" name="Freeform 90"/>
              <p:cNvSpPr>
                <a:spLocks/>
              </p:cNvSpPr>
              <p:nvPr/>
            </p:nvSpPr>
            <p:spPr bwMode="auto">
              <a:xfrm>
                <a:off x="2768" y="3774"/>
                <a:ext cx="36" cy="45"/>
              </a:xfrm>
              <a:custGeom>
                <a:avLst/>
                <a:gdLst>
                  <a:gd name="T0" fmla="*/ 25 w 36"/>
                  <a:gd name="T1" fmla="*/ 0 h 45"/>
                  <a:gd name="T2" fmla="*/ 0 w 36"/>
                  <a:gd name="T3" fmla="*/ 13 h 45"/>
                  <a:gd name="T4" fmla="*/ 0 w 36"/>
                  <a:gd name="T5" fmla="*/ 36 h 45"/>
                  <a:gd name="T6" fmla="*/ 27 w 36"/>
                  <a:gd name="T7" fmla="*/ 45 h 45"/>
                  <a:gd name="T8" fmla="*/ 30 w 36"/>
                  <a:gd name="T9" fmla="*/ 39 h 45"/>
                  <a:gd name="T10" fmla="*/ 36 w 36"/>
                  <a:gd name="T11" fmla="*/ 23 h 45"/>
                  <a:gd name="T12" fmla="*/ 36 w 36"/>
                  <a:gd name="T13" fmla="*/ 8 h 45"/>
                  <a:gd name="T14" fmla="*/ 25 w 36"/>
                  <a:gd name="T15" fmla="*/ 0 h 4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6"/>
                  <a:gd name="T25" fmla="*/ 0 h 45"/>
                  <a:gd name="T26" fmla="*/ 36 w 36"/>
                  <a:gd name="T27" fmla="*/ 45 h 4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6" h="45">
                    <a:moveTo>
                      <a:pt x="25" y="0"/>
                    </a:moveTo>
                    <a:lnTo>
                      <a:pt x="0" y="13"/>
                    </a:lnTo>
                    <a:lnTo>
                      <a:pt x="0" y="36"/>
                    </a:lnTo>
                    <a:lnTo>
                      <a:pt x="27" y="45"/>
                    </a:lnTo>
                    <a:lnTo>
                      <a:pt x="30" y="39"/>
                    </a:lnTo>
                    <a:lnTo>
                      <a:pt x="36" y="23"/>
                    </a:lnTo>
                    <a:lnTo>
                      <a:pt x="36" y="8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" name="Freeform 91"/>
              <p:cNvSpPr>
                <a:spLocks/>
              </p:cNvSpPr>
              <p:nvPr/>
            </p:nvSpPr>
            <p:spPr bwMode="auto">
              <a:xfrm>
                <a:off x="2793" y="3468"/>
                <a:ext cx="54" cy="46"/>
              </a:xfrm>
              <a:custGeom>
                <a:avLst/>
                <a:gdLst>
                  <a:gd name="T0" fmla="*/ 30 w 54"/>
                  <a:gd name="T1" fmla="*/ 0 h 46"/>
                  <a:gd name="T2" fmla="*/ 0 w 54"/>
                  <a:gd name="T3" fmla="*/ 20 h 46"/>
                  <a:gd name="T4" fmla="*/ 9 w 54"/>
                  <a:gd name="T5" fmla="*/ 46 h 46"/>
                  <a:gd name="T6" fmla="*/ 54 w 54"/>
                  <a:gd name="T7" fmla="*/ 33 h 46"/>
                  <a:gd name="T8" fmla="*/ 30 w 54"/>
                  <a:gd name="T9" fmla="*/ 0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4"/>
                  <a:gd name="T16" fmla="*/ 0 h 46"/>
                  <a:gd name="T17" fmla="*/ 54 w 54"/>
                  <a:gd name="T18" fmla="*/ 46 h 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4" h="46">
                    <a:moveTo>
                      <a:pt x="30" y="0"/>
                    </a:moveTo>
                    <a:lnTo>
                      <a:pt x="0" y="20"/>
                    </a:lnTo>
                    <a:lnTo>
                      <a:pt x="9" y="46"/>
                    </a:lnTo>
                    <a:lnTo>
                      <a:pt x="54" y="33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9" name="Freeform 92"/>
              <p:cNvSpPr>
                <a:spLocks/>
              </p:cNvSpPr>
              <p:nvPr/>
            </p:nvSpPr>
            <p:spPr bwMode="auto">
              <a:xfrm>
                <a:off x="2810" y="3714"/>
                <a:ext cx="41" cy="18"/>
              </a:xfrm>
              <a:custGeom>
                <a:avLst/>
                <a:gdLst>
                  <a:gd name="T0" fmla="*/ 18 w 41"/>
                  <a:gd name="T1" fmla="*/ 16 h 18"/>
                  <a:gd name="T2" fmla="*/ 26 w 41"/>
                  <a:gd name="T3" fmla="*/ 18 h 18"/>
                  <a:gd name="T4" fmla="*/ 33 w 41"/>
                  <a:gd name="T5" fmla="*/ 18 h 18"/>
                  <a:gd name="T6" fmla="*/ 39 w 41"/>
                  <a:gd name="T7" fmla="*/ 18 h 18"/>
                  <a:gd name="T8" fmla="*/ 41 w 41"/>
                  <a:gd name="T9" fmla="*/ 16 h 18"/>
                  <a:gd name="T10" fmla="*/ 41 w 41"/>
                  <a:gd name="T11" fmla="*/ 13 h 18"/>
                  <a:gd name="T12" fmla="*/ 37 w 41"/>
                  <a:gd name="T13" fmla="*/ 9 h 18"/>
                  <a:gd name="T14" fmla="*/ 33 w 41"/>
                  <a:gd name="T15" fmla="*/ 6 h 18"/>
                  <a:gd name="T16" fmla="*/ 24 w 41"/>
                  <a:gd name="T17" fmla="*/ 3 h 18"/>
                  <a:gd name="T18" fmla="*/ 15 w 41"/>
                  <a:gd name="T19" fmla="*/ 1 h 18"/>
                  <a:gd name="T20" fmla="*/ 9 w 41"/>
                  <a:gd name="T21" fmla="*/ 0 h 18"/>
                  <a:gd name="T22" fmla="*/ 3 w 41"/>
                  <a:gd name="T23" fmla="*/ 0 h 18"/>
                  <a:gd name="T24" fmla="*/ 0 w 41"/>
                  <a:gd name="T25" fmla="*/ 1 h 18"/>
                  <a:gd name="T26" fmla="*/ 0 w 41"/>
                  <a:gd name="T27" fmla="*/ 5 h 18"/>
                  <a:gd name="T28" fmla="*/ 3 w 41"/>
                  <a:gd name="T29" fmla="*/ 8 h 18"/>
                  <a:gd name="T30" fmla="*/ 9 w 41"/>
                  <a:gd name="T31" fmla="*/ 13 h 18"/>
                  <a:gd name="T32" fmla="*/ 18 w 41"/>
                  <a:gd name="T33" fmla="*/ 16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1"/>
                  <a:gd name="T52" fmla="*/ 0 h 18"/>
                  <a:gd name="T53" fmla="*/ 41 w 41"/>
                  <a:gd name="T54" fmla="*/ 18 h 1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1" h="18">
                    <a:moveTo>
                      <a:pt x="18" y="16"/>
                    </a:moveTo>
                    <a:lnTo>
                      <a:pt x="26" y="18"/>
                    </a:lnTo>
                    <a:lnTo>
                      <a:pt x="33" y="18"/>
                    </a:lnTo>
                    <a:lnTo>
                      <a:pt x="39" y="18"/>
                    </a:lnTo>
                    <a:lnTo>
                      <a:pt x="41" y="16"/>
                    </a:lnTo>
                    <a:lnTo>
                      <a:pt x="41" y="13"/>
                    </a:lnTo>
                    <a:lnTo>
                      <a:pt x="37" y="9"/>
                    </a:lnTo>
                    <a:lnTo>
                      <a:pt x="33" y="6"/>
                    </a:lnTo>
                    <a:lnTo>
                      <a:pt x="24" y="3"/>
                    </a:lnTo>
                    <a:lnTo>
                      <a:pt x="15" y="1"/>
                    </a:lnTo>
                    <a:lnTo>
                      <a:pt x="9" y="0"/>
                    </a:lnTo>
                    <a:lnTo>
                      <a:pt x="3" y="0"/>
                    </a:lnTo>
                    <a:lnTo>
                      <a:pt x="0" y="1"/>
                    </a:lnTo>
                    <a:lnTo>
                      <a:pt x="0" y="5"/>
                    </a:lnTo>
                    <a:lnTo>
                      <a:pt x="3" y="8"/>
                    </a:lnTo>
                    <a:lnTo>
                      <a:pt x="9" y="13"/>
                    </a:lnTo>
                    <a:lnTo>
                      <a:pt x="18" y="16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0" name="Freeform 93"/>
              <p:cNvSpPr>
                <a:spLocks/>
              </p:cNvSpPr>
              <p:nvPr/>
            </p:nvSpPr>
            <p:spPr bwMode="auto">
              <a:xfrm>
                <a:off x="2847" y="3699"/>
                <a:ext cx="30" cy="16"/>
              </a:xfrm>
              <a:custGeom>
                <a:avLst/>
                <a:gdLst>
                  <a:gd name="T0" fmla="*/ 13 w 30"/>
                  <a:gd name="T1" fmla="*/ 15 h 16"/>
                  <a:gd name="T2" fmla="*/ 17 w 30"/>
                  <a:gd name="T3" fmla="*/ 16 h 16"/>
                  <a:gd name="T4" fmla="*/ 23 w 30"/>
                  <a:gd name="T5" fmla="*/ 16 h 16"/>
                  <a:gd name="T6" fmla="*/ 28 w 30"/>
                  <a:gd name="T7" fmla="*/ 16 h 16"/>
                  <a:gd name="T8" fmla="*/ 30 w 30"/>
                  <a:gd name="T9" fmla="*/ 15 h 16"/>
                  <a:gd name="T10" fmla="*/ 30 w 30"/>
                  <a:gd name="T11" fmla="*/ 11 h 16"/>
                  <a:gd name="T12" fmla="*/ 28 w 30"/>
                  <a:gd name="T13" fmla="*/ 8 h 16"/>
                  <a:gd name="T14" fmla="*/ 23 w 30"/>
                  <a:gd name="T15" fmla="*/ 7 h 16"/>
                  <a:gd name="T16" fmla="*/ 17 w 30"/>
                  <a:gd name="T17" fmla="*/ 3 h 16"/>
                  <a:gd name="T18" fmla="*/ 10 w 30"/>
                  <a:gd name="T19" fmla="*/ 2 h 16"/>
                  <a:gd name="T20" fmla="*/ 6 w 30"/>
                  <a:gd name="T21" fmla="*/ 0 h 16"/>
                  <a:gd name="T22" fmla="*/ 2 w 30"/>
                  <a:gd name="T23" fmla="*/ 2 h 16"/>
                  <a:gd name="T24" fmla="*/ 0 w 30"/>
                  <a:gd name="T25" fmla="*/ 3 h 16"/>
                  <a:gd name="T26" fmla="*/ 0 w 30"/>
                  <a:gd name="T27" fmla="*/ 5 h 16"/>
                  <a:gd name="T28" fmla="*/ 2 w 30"/>
                  <a:gd name="T29" fmla="*/ 8 h 16"/>
                  <a:gd name="T30" fmla="*/ 6 w 30"/>
                  <a:gd name="T31" fmla="*/ 11 h 16"/>
                  <a:gd name="T32" fmla="*/ 13 w 30"/>
                  <a:gd name="T33" fmla="*/ 15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16"/>
                  <a:gd name="T53" fmla="*/ 30 w 30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16">
                    <a:moveTo>
                      <a:pt x="13" y="15"/>
                    </a:moveTo>
                    <a:lnTo>
                      <a:pt x="17" y="16"/>
                    </a:lnTo>
                    <a:lnTo>
                      <a:pt x="23" y="16"/>
                    </a:lnTo>
                    <a:lnTo>
                      <a:pt x="28" y="16"/>
                    </a:lnTo>
                    <a:lnTo>
                      <a:pt x="30" y="15"/>
                    </a:lnTo>
                    <a:lnTo>
                      <a:pt x="30" y="11"/>
                    </a:lnTo>
                    <a:lnTo>
                      <a:pt x="28" y="8"/>
                    </a:lnTo>
                    <a:lnTo>
                      <a:pt x="23" y="7"/>
                    </a:lnTo>
                    <a:lnTo>
                      <a:pt x="17" y="3"/>
                    </a:lnTo>
                    <a:lnTo>
                      <a:pt x="10" y="2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2" y="8"/>
                    </a:lnTo>
                    <a:lnTo>
                      <a:pt x="6" y="11"/>
                    </a:lnTo>
                    <a:lnTo>
                      <a:pt x="13" y="15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1" name="Freeform 94"/>
              <p:cNvSpPr>
                <a:spLocks/>
              </p:cNvSpPr>
              <p:nvPr/>
            </p:nvSpPr>
            <p:spPr bwMode="auto">
              <a:xfrm>
                <a:off x="2840" y="3465"/>
                <a:ext cx="30" cy="16"/>
              </a:xfrm>
              <a:custGeom>
                <a:avLst/>
                <a:gdLst>
                  <a:gd name="T0" fmla="*/ 13 w 30"/>
                  <a:gd name="T1" fmla="*/ 13 h 16"/>
                  <a:gd name="T2" fmla="*/ 17 w 30"/>
                  <a:gd name="T3" fmla="*/ 15 h 16"/>
                  <a:gd name="T4" fmla="*/ 24 w 30"/>
                  <a:gd name="T5" fmla="*/ 16 h 16"/>
                  <a:gd name="T6" fmla="*/ 28 w 30"/>
                  <a:gd name="T7" fmla="*/ 16 h 16"/>
                  <a:gd name="T8" fmla="*/ 30 w 30"/>
                  <a:gd name="T9" fmla="*/ 15 h 16"/>
                  <a:gd name="T10" fmla="*/ 30 w 30"/>
                  <a:gd name="T11" fmla="*/ 11 h 16"/>
                  <a:gd name="T12" fmla="*/ 28 w 30"/>
                  <a:gd name="T13" fmla="*/ 8 h 16"/>
                  <a:gd name="T14" fmla="*/ 24 w 30"/>
                  <a:gd name="T15" fmla="*/ 7 h 16"/>
                  <a:gd name="T16" fmla="*/ 17 w 30"/>
                  <a:gd name="T17" fmla="*/ 3 h 16"/>
                  <a:gd name="T18" fmla="*/ 11 w 30"/>
                  <a:gd name="T19" fmla="*/ 2 h 16"/>
                  <a:gd name="T20" fmla="*/ 7 w 30"/>
                  <a:gd name="T21" fmla="*/ 0 h 16"/>
                  <a:gd name="T22" fmla="*/ 3 w 30"/>
                  <a:gd name="T23" fmla="*/ 0 h 16"/>
                  <a:gd name="T24" fmla="*/ 0 w 30"/>
                  <a:gd name="T25" fmla="*/ 2 h 16"/>
                  <a:gd name="T26" fmla="*/ 0 w 30"/>
                  <a:gd name="T27" fmla="*/ 5 h 16"/>
                  <a:gd name="T28" fmla="*/ 3 w 30"/>
                  <a:gd name="T29" fmla="*/ 7 h 16"/>
                  <a:gd name="T30" fmla="*/ 7 w 30"/>
                  <a:gd name="T31" fmla="*/ 10 h 16"/>
                  <a:gd name="T32" fmla="*/ 13 w 30"/>
                  <a:gd name="T33" fmla="*/ 13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16"/>
                  <a:gd name="T53" fmla="*/ 30 w 30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16">
                    <a:moveTo>
                      <a:pt x="13" y="13"/>
                    </a:moveTo>
                    <a:lnTo>
                      <a:pt x="17" y="15"/>
                    </a:lnTo>
                    <a:lnTo>
                      <a:pt x="24" y="16"/>
                    </a:lnTo>
                    <a:lnTo>
                      <a:pt x="28" y="16"/>
                    </a:lnTo>
                    <a:lnTo>
                      <a:pt x="30" y="15"/>
                    </a:lnTo>
                    <a:lnTo>
                      <a:pt x="30" y="11"/>
                    </a:lnTo>
                    <a:lnTo>
                      <a:pt x="28" y="8"/>
                    </a:lnTo>
                    <a:lnTo>
                      <a:pt x="24" y="7"/>
                    </a:lnTo>
                    <a:lnTo>
                      <a:pt x="17" y="3"/>
                    </a:lnTo>
                    <a:lnTo>
                      <a:pt x="11" y="2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3" y="7"/>
                    </a:lnTo>
                    <a:lnTo>
                      <a:pt x="7" y="10"/>
                    </a:lnTo>
                    <a:lnTo>
                      <a:pt x="13" y="13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2" name="Freeform 95"/>
              <p:cNvSpPr>
                <a:spLocks/>
              </p:cNvSpPr>
              <p:nvPr/>
            </p:nvSpPr>
            <p:spPr bwMode="auto">
              <a:xfrm>
                <a:off x="3245" y="3720"/>
                <a:ext cx="28" cy="16"/>
              </a:xfrm>
              <a:custGeom>
                <a:avLst/>
                <a:gdLst>
                  <a:gd name="T0" fmla="*/ 11 w 28"/>
                  <a:gd name="T1" fmla="*/ 13 h 16"/>
                  <a:gd name="T2" fmla="*/ 17 w 28"/>
                  <a:gd name="T3" fmla="*/ 15 h 16"/>
                  <a:gd name="T4" fmla="*/ 24 w 28"/>
                  <a:gd name="T5" fmla="*/ 16 h 16"/>
                  <a:gd name="T6" fmla="*/ 26 w 28"/>
                  <a:gd name="T7" fmla="*/ 16 h 16"/>
                  <a:gd name="T8" fmla="*/ 28 w 28"/>
                  <a:gd name="T9" fmla="*/ 15 h 16"/>
                  <a:gd name="T10" fmla="*/ 28 w 28"/>
                  <a:gd name="T11" fmla="*/ 12 h 16"/>
                  <a:gd name="T12" fmla="*/ 26 w 28"/>
                  <a:gd name="T13" fmla="*/ 8 h 16"/>
                  <a:gd name="T14" fmla="*/ 24 w 28"/>
                  <a:gd name="T15" fmla="*/ 7 h 16"/>
                  <a:gd name="T16" fmla="*/ 17 w 28"/>
                  <a:gd name="T17" fmla="*/ 3 h 16"/>
                  <a:gd name="T18" fmla="*/ 11 w 28"/>
                  <a:gd name="T19" fmla="*/ 2 h 16"/>
                  <a:gd name="T20" fmla="*/ 6 w 28"/>
                  <a:gd name="T21" fmla="*/ 0 h 16"/>
                  <a:gd name="T22" fmla="*/ 2 w 28"/>
                  <a:gd name="T23" fmla="*/ 0 h 16"/>
                  <a:gd name="T24" fmla="*/ 0 w 28"/>
                  <a:gd name="T25" fmla="*/ 2 h 16"/>
                  <a:gd name="T26" fmla="*/ 0 w 28"/>
                  <a:gd name="T27" fmla="*/ 5 h 16"/>
                  <a:gd name="T28" fmla="*/ 2 w 28"/>
                  <a:gd name="T29" fmla="*/ 7 h 16"/>
                  <a:gd name="T30" fmla="*/ 4 w 28"/>
                  <a:gd name="T31" fmla="*/ 10 h 16"/>
                  <a:gd name="T32" fmla="*/ 11 w 28"/>
                  <a:gd name="T33" fmla="*/ 13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16"/>
                  <a:gd name="T53" fmla="*/ 28 w 28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16">
                    <a:moveTo>
                      <a:pt x="11" y="13"/>
                    </a:moveTo>
                    <a:lnTo>
                      <a:pt x="17" y="15"/>
                    </a:lnTo>
                    <a:lnTo>
                      <a:pt x="24" y="16"/>
                    </a:lnTo>
                    <a:lnTo>
                      <a:pt x="26" y="16"/>
                    </a:lnTo>
                    <a:lnTo>
                      <a:pt x="28" y="15"/>
                    </a:lnTo>
                    <a:lnTo>
                      <a:pt x="28" y="12"/>
                    </a:lnTo>
                    <a:lnTo>
                      <a:pt x="26" y="8"/>
                    </a:lnTo>
                    <a:lnTo>
                      <a:pt x="24" y="7"/>
                    </a:lnTo>
                    <a:lnTo>
                      <a:pt x="17" y="3"/>
                    </a:lnTo>
                    <a:lnTo>
                      <a:pt x="11" y="2"/>
                    </a:lnTo>
                    <a:lnTo>
                      <a:pt x="6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2" y="7"/>
                    </a:lnTo>
                    <a:lnTo>
                      <a:pt x="4" y="10"/>
                    </a:lnTo>
                    <a:lnTo>
                      <a:pt x="11" y="13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3" name="Freeform 96"/>
              <p:cNvSpPr>
                <a:spLocks/>
              </p:cNvSpPr>
              <p:nvPr/>
            </p:nvSpPr>
            <p:spPr bwMode="auto">
              <a:xfrm>
                <a:off x="2228" y="2995"/>
                <a:ext cx="26" cy="30"/>
              </a:xfrm>
              <a:custGeom>
                <a:avLst/>
                <a:gdLst>
                  <a:gd name="T0" fmla="*/ 2 w 26"/>
                  <a:gd name="T1" fmla="*/ 17 h 30"/>
                  <a:gd name="T2" fmla="*/ 4 w 26"/>
                  <a:gd name="T3" fmla="*/ 21 h 30"/>
                  <a:gd name="T4" fmla="*/ 9 w 26"/>
                  <a:gd name="T5" fmla="*/ 26 h 30"/>
                  <a:gd name="T6" fmla="*/ 15 w 26"/>
                  <a:gd name="T7" fmla="*/ 30 h 30"/>
                  <a:gd name="T8" fmla="*/ 19 w 26"/>
                  <a:gd name="T9" fmla="*/ 30 h 30"/>
                  <a:gd name="T10" fmla="*/ 24 w 26"/>
                  <a:gd name="T11" fmla="*/ 28 h 30"/>
                  <a:gd name="T12" fmla="*/ 26 w 26"/>
                  <a:gd name="T13" fmla="*/ 23 h 30"/>
                  <a:gd name="T14" fmla="*/ 26 w 26"/>
                  <a:gd name="T15" fmla="*/ 18 h 30"/>
                  <a:gd name="T16" fmla="*/ 24 w 26"/>
                  <a:gd name="T17" fmla="*/ 12 h 30"/>
                  <a:gd name="T18" fmla="*/ 21 w 26"/>
                  <a:gd name="T19" fmla="*/ 7 h 30"/>
                  <a:gd name="T20" fmla="*/ 17 w 26"/>
                  <a:gd name="T21" fmla="*/ 2 h 30"/>
                  <a:gd name="T22" fmla="*/ 11 w 26"/>
                  <a:gd name="T23" fmla="*/ 0 h 30"/>
                  <a:gd name="T24" fmla="*/ 6 w 26"/>
                  <a:gd name="T25" fmla="*/ 0 h 30"/>
                  <a:gd name="T26" fmla="*/ 4 w 26"/>
                  <a:gd name="T27" fmla="*/ 2 h 30"/>
                  <a:gd name="T28" fmla="*/ 2 w 26"/>
                  <a:gd name="T29" fmla="*/ 5 h 30"/>
                  <a:gd name="T30" fmla="*/ 0 w 26"/>
                  <a:gd name="T31" fmla="*/ 10 h 30"/>
                  <a:gd name="T32" fmla="*/ 2 w 26"/>
                  <a:gd name="T33" fmla="*/ 17 h 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30"/>
                  <a:gd name="T53" fmla="*/ 26 w 26"/>
                  <a:gd name="T54" fmla="*/ 30 h 3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30">
                    <a:moveTo>
                      <a:pt x="2" y="17"/>
                    </a:moveTo>
                    <a:lnTo>
                      <a:pt x="4" y="21"/>
                    </a:lnTo>
                    <a:lnTo>
                      <a:pt x="9" y="26"/>
                    </a:lnTo>
                    <a:lnTo>
                      <a:pt x="15" y="30"/>
                    </a:lnTo>
                    <a:lnTo>
                      <a:pt x="19" y="30"/>
                    </a:lnTo>
                    <a:lnTo>
                      <a:pt x="24" y="28"/>
                    </a:lnTo>
                    <a:lnTo>
                      <a:pt x="26" y="23"/>
                    </a:lnTo>
                    <a:lnTo>
                      <a:pt x="26" y="18"/>
                    </a:lnTo>
                    <a:lnTo>
                      <a:pt x="24" y="12"/>
                    </a:lnTo>
                    <a:lnTo>
                      <a:pt x="21" y="7"/>
                    </a:lnTo>
                    <a:lnTo>
                      <a:pt x="17" y="2"/>
                    </a:lnTo>
                    <a:lnTo>
                      <a:pt x="11" y="0"/>
                    </a:lnTo>
                    <a:lnTo>
                      <a:pt x="6" y="0"/>
                    </a:lnTo>
                    <a:lnTo>
                      <a:pt x="4" y="2"/>
                    </a:lnTo>
                    <a:lnTo>
                      <a:pt x="2" y="5"/>
                    </a:lnTo>
                    <a:lnTo>
                      <a:pt x="0" y="10"/>
                    </a:lnTo>
                    <a:lnTo>
                      <a:pt x="2" y="17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4" name="Freeform 97"/>
              <p:cNvSpPr>
                <a:spLocks/>
              </p:cNvSpPr>
              <p:nvPr/>
            </p:nvSpPr>
            <p:spPr bwMode="auto">
              <a:xfrm>
                <a:off x="2348" y="2875"/>
                <a:ext cx="26" cy="34"/>
              </a:xfrm>
              <a:custGeom>
                <a:avLst/>
                <a:gdLst>
                  <a:gd name="T0" fmla="*/ 0 w 26"/>
                  <a:gd name="T1" fmla="*/ 20 h 34"/>
                  <a:gd name="T2" fmla="*/ 2 w 26"/>
                  <a:gd name="T3" fmla="*/ 26 h 34"/>
                  <a:gd name="T4" fmla="*/ 6 w 26"/>
                  <a:gd name="T5" fmla="*/ 31 h 34"/>
                  <a:gd name="T6" fmla="*/ 11 w 26"/>
                  <a:gd name="T7" fmla="*/ 34 h 34"/>
                  <a:gd name="T8" fmla="*/ 15 w 26"/>
                  <a:gd name="T9" fmla="*/ 34 h 34"/>
                  <a:gd name="T10" fmla="*/ 19 w 26"/>
                  <a:gd name="T11" fmla="*/ 33 h 34"/>
                  <a:gd name="T12" fmla="*/ 23 w 26"/>
                  <a:gd name="T13" fmla="*/ 29 h 34"/>
                  <a:gd name="T14" fmla="*/ 26 w 26"/>
                  <a:gd name="T15" fmla="*/ 23 h 34"/>
                  <a:gd name="T16" fmla="*/ 26 w 26"/>
                  <a:gd name="T17" fmla="*/ 16 h 34"/>
                  <a:gd name="T18" fmla="*/ 23 w 26"/>
                  <a:gd name="T19" fmla="*/ 10 h 34"/>
                  <a:gd name="T20" fmla="*/ 19 w 26"/>
                  <a:gd name="T21" fmla="*/ 5 h 34"/>
                  <a:gd name="T22" fmla="*/ 15 w 26"/>
                  <a:gd name="T23" fmla="*/ 2 h 34"/>
                  <a:gd name="T24" fmla="*/ 11 w 26"/>
                  <a:gd name="T25" fmla="*/ 0 h 34"/>
                  <a:gd name="T26" fmla="*/ 6 w 26"/>
                  <a:gd name="T27" fmla="*/ 2 h 34"/>
                  <a:gd name="T28" fmla="*/ 2 w 26"/>
                  <a:gd name="T29" fmla="*/ 7 h 34"/>
                  <a:gd name="T30" fmla="*/ 0 w 26"/>
                  <a:gd name="T31" fmla="*/ 13 h 34"/>
                  <a:gd name="T32" fmla="*/ 0 w 26"/>
                  <a:gd name="T33" fmla="*/ 20 h 3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6"/>
                  <a:gd name="T52" fmla="*/ 0 h 34"/>
                  <a:gd name="T53" fmla="*/ 26 w 26"/>
                  <a:gd name="T54" fmla="*/ 34 h 3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6" h="34">
                    <a:moveTo>
                      <a:pt x="0" y="20"/>
                    </a:moveTo>
                    <a:lnTo>
                      <a:pt x="2" y="26"/>
                    </a:lnTo>
                    <a:lnTo>
                      <a:pt x="6" y="31"/>
                    </a:lnTo>
                    <a:lnTo>
                      <a:pt x="11" y="34"/>
                    </a:lnTo>
                    <a:lnTo>
                      <a:pt x="15" y="34"/>
                    </a:lnTo>
                    <a:lnTo>
                      <a:pt x="19" y="33"/>
                    </a:lnTo>
                    <a:lnTo>
                      <a:pt x="23" y="29"/>
                    </a:lnTo>
                    <a:lnTo>
                      <a:pt x="26" y="23"/>
                    </a:lnTo>
                    <a:lnTo>
                      <a:pt x="26" y="16"/>
                    </a:lnTo>
                    <a:lnTo>
                      <a:pt x="23" y="10"/>
                    </a:lnTo>
                    <a:lnTo>
                      <a:pt x="19" y="5"/>
                    </a:lnTo>
                    <a:lnTo>
                      <a:pt x="15" y="2"/>
                    </a:lnTo>
                    <a:lnTo>
                      <a:pt x="11" y="0"/>
                    </a:lnTo>
                    <a:lnTo>
                      <a:pt x="6" y="2"/>
                    </a:lnTo>
                    <a:lnTo>
                      <a:pt x="2" y="7"/>
                    </a:lnTo>
                    <a:lnTo>
                      <a:pt x="0" y="13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5" name="Freeform 98"/>
              <p:cNvSpPr>
                <a:spLocks/>
              </p:cNvSpPr>
              <p:nvPr/>
            </p:nvSpPr>
            <p:spPr bwMode="auto">
              <a:xfrm>
                <a:off x="1965" y="3020"/>
                <a:ext cx="42" cy="21"/>
              </a:xfrm>
              <a:custGeom>
                <a:avLst/>
                <a:gdLst>
                  <a:gd name="T0" fmla="*/ 15 w 42"/>
                  <a:gd name="T1" fmla="*/ 3 h 21"/>
                  <a:gd name="T2" fmla="*/ 8 w 42"/>
                  <a:gd name="T3" fmla="*/ 6 h 21"/>
                  <a:gd name="T4" fmla="*/ 2 w 42"/>
                  <a:gd name="T5" fmla="*/ 11 h 21"/>
                  <a:gd name="T6" fmla="*/ 0 w 42"/>
                  <a:gd name="T7" fmla="*/ 14 h 21"/>
                  <a:gd name="T8" fmla="*/ 2 w 42"/>
                  <a:gd name="T9" fmla="*/ 19 h 21"/>
                  <a:gd name="T10" fmla="*/ 6 w 42"/>
                  <a:gd name="T11" fmla="*/ 21 h 21"/>
                  <a:gd name="T12" fmla="*/ 13 w 42"/>
                  <a:gd name="T13" fmla="*/ 21 h 21"/>
                  <a:gd name="T14" fmla="*/ 19 w 42"/>
                  <a:gd name="T15" fmla="*/ 21 h 21"/>
                  <a:gd name="T16" fmla="*/ 28 w 42"/>
                  <a:gd name="T17" fmla="*/ 19 h 21"/>
                  <a:gd name="T18" fmla="*/ 34 w 42"/>
                  <a:gd name="T19" fmla="*/ 14 h 21"/>
                  <a:gd name="T20" fmla="*/ 40 w 42"/>
                  <a:gd name="T21" fmla="*/ 11 h 21"/>
                  <a:gd name="T22" fmla="*/ 42 w 42"/>
                  <a:gd name="T23" fmla="*/ 6 h 21"/>
                  <a:gd name="T24" fmla="*/ 40 w 42"/>
                  <a:gd name="T25" fmla="*/ 3 h 21"/>
                  <a:gd name="T26" fmla="*/ 36 w 42"/>
                  <a:gd name="T27" fmla="*/ 0 h 21"/>
                  <a:gd name="T28" fmla="*/ 30 w 42"/>
                  <a:gd name="T29" fmla="*/ 0 h 21"/>
                  <a:gd name="T30" fmla="*/ 23 w 42"/>
                  <a:gd name="T31" fmla="*/ 0 h 21"/>
                  <a:gd name="T32" fmla="*/ 15 w 42"/>
                  <a:gd name="T33" fmla="*/ 3 h 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2"/>
                  <a:gd name="T52" fmla="*/ 0 h 21"/>
                  <a:gd name="T53" fmla="*/ 42 w 42"/>
                  <a:gd name="T54" fmla="*/ 21 h 2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2" h="21">
                    <a:moveTo>
                      <a:pt x="15" y="3"/>
                    </a:moveTo>
                    <a:lnTo>
                      <a:pt x="8" y="6"/>
                    </a:lnTo>
                    <a:lnTo>
                      <a:pt x="2" y="11"/>
                    </a:lnTo>
                    <a:lnTo>
                      <a:pt x="0" y="14"/>
                    </a:lnTo>
                    <a:lnTo>
                      <a:pt x="2" y="19"/>
                    </a:lnTo>
                    <a:lnTo>
                      <a:pt x="6" y="21"/>
                    </a:lnTo>
                    <a:lnTo>
                      <a:pt x="13" y="21"/>
                    </a:lnTo>
                    <a:lnTo>
                      <a:pt x="19" y="21"/>
                    </a:lnTo>
                    <a:lnTo>
                      <a:pt x="28" y="19"/>
                    </a:lnTo>
                    <a:lnTo>
                      <a:pt x="34" y="14"/>
                    </a:lnTo>
                    <a:lnTo>
                      <a:pt x="40" y="11"/>
                    </a:lnTo>
                    <a:lnTo>
                      <a:pt x="42" y="6"/>
                    </a:lnTo>
                    <a:lnTo>
                      <a:pt x="40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23" y="0"/>
                    </a:lnTo>
                    <a:lnTo>
                      <a:pt x="15" y="3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" name="Freeform 99"/>
              <p:cNvSpPr>
                <a:spLocks/>
              </p:cNvSpPr>
              <p:nvPr/>
            </p:nvSpPr>
            <p:spPr bwMode="auto">
              <a:xfrm>
                <a:off x="2367" y="3013"/>
                <a:ext cx="45" cy="20"/>
              </a:xfrm>
              <a:custGeom>
                <a:avLst/>
                <a:gdLst>
                  <a:gd name="T0" fmla="*/ 24 w 45"/>
                  <a:gd name="T1" fmla="*/ 0 h 20"/>
                  <a:gd name="T2" fmla="*/ 15 w 45"/>
                  <a:gd name="T3" fmla="*/ 0 h 20"/>
                  <a:gd name="T4" fmla="*/ 7 w 45"/>
                  <a:gd name="T5" fmla="*/ 2 h 20"/>
                  <a:gd name="T6" fmla="*/ 2 w 45"/>
                  <a:gd name="T7" fmla="*/ 5 h 20"/>
                  <a:gd name="T8" fmla="*/ 0 w 45"/>
                  <a:gd name="T9" fmla="*/ 8 h 20"/>
                  <a:gd name="T10" fmla="*/ 2 w 45"/>
                  <a:gd name="T11" fmla="*/ 12 h 20"/>
                  <a:gd name="T12" fmla="*/ 7 w 45"/>
                  <a:gd name="T13" fmla="*/ 15 h 20"/>
                  <a:gd name="T14" fmla="*/ 13 w 45"/>
                  <a:gd name="T15" fmla="*/ 18 h 20"/>
                  <a:gd name="T16" fmla="*/ 22 w 45"/>
                  <a:gd name="T17" fmla="*/ 20 h 20"/>
                  <a:gd name="T18" fmla="*/ 30 w 45"/>
                  <a:gd name="T19" fmla="*/ 20 h 20"/>
                  <a:gd name="T20" fmla="*/ 39 w 45"/>
                  <a:gd name="T21" fmla="*/ 18 h 20"/>
                  <a:gd name="T22" fmla="*/ 43 w 45"/>
                  <a:gd name="T23" fmla="*/ 16 h 20"/>
                  <a:gd name="T24" fmla="*/ 45 w 45"/>
                  <a:gd name="T25" fmla="*/ 12 h 20"/>
                  <a:gd name="T26" fmla="*/ 43 w 45"/>
                  <a:gd name="T27" fmla="*/ 8 h 20"/>
                  <a:gd name="T28" fmla="*/ 39 w 45"/>
                  <a:gd name="T29" fmla="*/ 5 h 20"/>
                  <a:gd name="T30" fmla="*/ 32 w 45"/>
                  <a:gd name="T31" fmla="*/ 2 h 20"/>
                  <a:gd name="T32" fmla="*/ 24 w 45"/>
                  <a:gd name="T33" fmla="*/ 0 h 2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5"/>
                  <a:gd name="T52" fmla="*/ 0 h 20"/>
                  <a:gd name="T53" fmla="*/ 45 w 45"/>
                  <a:gd name="T54" fmla="*/ 20 h 2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5" h="20">
                    <a:moveTo>
                      <a:pt x="24" y="0"/>
                    </a:moveTo>
                    <a:lnTo>
                      <a:pt x="15" y="0"/>
                    </a:lnTo>
                    <a:lnTo>
                      <a:pt x="7" y="2"/>
                    </a:lnTo>
                    <a:lnTo>
                      <a:pt x="2" y="5"/>
                    </a:lnTo>
                    <a:lnTo>
                      <a:pt x="0" y="8"/>
                    </a:lnTo>
                    <a:lnTo>
                      <a:pt x="2" y="12"/>
                    </a:lnTo>
                    <a:lnTo>
                      <a:pt x="7" y="15"/>
                    </a:lnTo>
                    <a:lnTo>
                      <a:pt x="13" y="18"/>
                    </a:lnTo>
                    <a:lnTo>
                      <a:pt x="22" y="20"/>
                    </a:lnTo>
                    <a:lnTo>
                      <a:pt x="30" y="20"/>
                    </a:lnTo>
                    <a:lnTo>
                      <a:pt x="39" y="18"/>
                    </a:lnTo>
                    <a:lnTo>
                      <a:pt x="43" y="16"/>
                    </a:lnTo>
                    <a:lnTo>
                      <a:pt x="45" y="12"/>
                    </a:lnTo>
                    <a:lnTo>
                      <a:pt x="43" y="8"/>
                    </a:lnTo>
                    <a:lnTo>
                      <a:pt x="39" y="5"/>
                    </a:lnTo>
                    <a:lnTo>
                      <a:pt x="32" y="2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" name="Freeform 100"/>
              <p:cNvSpPr>
                <a:spLocks/>
              </p:cNvSpPr>
              <p:nvPr/>
            </p:nvSpPr>
            <p:spPr bwMode="auto">
              <a:xfrm>
                <a:off x="2230" y="3044"/>
                <a:ext cx="28" cy="24"/>
              </a:xfrm>
              <a:custGeom>
                <a:avLst/>
                <a:gdLst>
                  <a:gd name="T0" fmla="*/ 13 w 28"/>
                  <a:gd name="T1" fmla="*/ 24 h 24"/>
                  <a:gd name="T2" fmla="*/ 19 w 28"/>
                  <a:gd name="T3" fmla="*/ 23 h 24"/>
                  <a:gd name="T4" fmla="*/ 24 w 28"/>
                  <a:gd name="T5" fmla="*/ 20 h 24"/>
                  <a:gd name="T6" fmla="*/ 26 w 28"/>
                  <a:gd name="T7" fmla="*/ 16 h 24"/>
                  <a:gd name="T8" fmla="*/ 28 w 28"/>
                  <a:gd name="T9" fmla="*/ 11 h 24"/>
                  <a:gd name="T10" fmla="*/ 26 w 28"/>
                  <a:gd name="T11" fmla="*/ 7 h 24"/>
                  <a:gd name="T12" fmla="*/ 24 w 28"/>
                  <a:gd name="T13" fmla="*/ 3 h 24"/>
                  <a:gd name="T14" fmla="*/ 19 w 28"/>
                  <a:gd name="T15" fmla="*/ 2 h 24"/>
                  <a:gd name="T16" fmla="*/ 13 w 28"/>
                  <a:gd name="T17" fmla="*/ 0 h 24"/>
                  <a:gd name="T18" fmla="*/ 9 w 28"/>
                  <a:gd name="T19" fmla="*/ 2 h 24"/>
                  <a:gd name="T20" fmla="*/ 4 w 28"/>
                  <a:gd name="T21" fmla="*/ 3 h 24"/>
                  <a:gd name="T22" fmla="*/ 2 w 28"/>
                  <a:gd name="T23" fmla="*/ 7 h 24"/>
                  <a:gd name="T24" fmla="*/ 0 w 28"/>
                  <a:gd name="T25" fmla="*/ 11 h 24"/>
                  <a:gd name="T26" fmla="*/ 2 w 28"/>
                  <a:gd name="T27" fmla="*/ 16 h 24"/>
                  <a:gd name="T28" fmla="*/ 4 w 28"/>
                  <a:gd name="T29" fmla="*/ 20 h 24"/>
                  <a:gd name="T30" fmla="*/ 9 w 28"/>
                  <a:gd name="T31" fmla="*/ 23 h 24"/>
                  <a:gd name="T32" fmla="*/ 13 w 28"/>
                  <a:gd name="T33" fmla="*/ 24 h 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"/>
                  <a:gd name="T52" fmla="*/ 0 h 24"/>
                  <a:gd name="T53" fmla="*/ 28 w 28"/>
                  <a:gd name="T54" fmla="*/ 24 h 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" h="24">
                    <a:moveTo>
                      <a:pt x="13" y="24"/>
                    </a:moveTo>
                    <a:lnTo>
                      <a:pt x="19" y="23"/>
                    </a:lnTo>
                    <a:lnTo>
                      <a:pt x="24" y="20"/>
                    </a:lnTo>
                    <a:lnTo>
                      <a:pt x="26" y="16"/>
                    </a:lnTo>
                    <a:lnTo>
                      <a:pt x="28" y="11"/>
                    </a:lnTo>
                    <a:lnTo>
                      <a:pt x="26" y="7"/>
                    </a:lnTo>
                    <a:lnTo>
                      <a:pt x="24" y="3"/>
                    </a:lnTo>
                    <a:lnTo>
                      <a:pt x="19" y="2"/>
                    </a:lnTo>
                    <a:lnTo>
                      <a:pt x="13" y="0"/>
                    </a:lnTo>
                    <a:lnTo>
                      <a:pt x="9" y="2"/>
                    </a:lnTo>
                    <a:lnTo>
                      <a:pt x="4" y="3"/>
                    </a:lnTo>
                    <a:lnTo>
                      <a:pt x="2" y="7"/>
                    </a:lnTo>
                    <a:lnTo>
                      <a:pt x="0" y="11"/>
                    </a:lnTo>
                    <a:lnTo>
                      <a:pt x="2" y="16"/>
                    </a:lnTo>
                    <a:lnTo>
                      <a:pt x="4" y="20"/>
                    </a:lnTo>
                    <a:lnTo>
                      <a:pt x="9" y="23"/>
                    </a:lnTo>
                    <a:lnTo>
                      <a:pt x="13" y="24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8" name="Freeform 101"/>
              <p:cNvSpPr>
                <a:spLocks/>
              </p:cNvSpPr>
              <p:nvPr/>
            </p:nvSpPr>
            <p:spPr bwMode="auto">
              <a:xfrm>
                <a:off x="2228" y="3075"/>
                <a:ext cx="30" cy="19"/>
              </a:xfrm>
              <a:custGeom>
                <a:avLst/>
                <a:gdLst>
                  <a:gd name="T0" fmla="*/ 15 w 30"/>
                  <a:gd name="T1" fmla="*/ 19 h 19"/>
                  <a:gd name="T2" fmla="*/ 21 w 30"/>
                  <a:gd name="T3" fmla="*/ 18 h 19"/>
                  <a:gd name="T4" fmla="*/ 26 w 30"/>
                  <a:gd name="T5" fmla="*/ 16 h 19"/>
                  <a:gd name="T6" fmla="*/ 28 w 30"/>
                  <a:gd name="T7" fmla="*/ 13 h 19"/>
                  <a:gd name="T8" fmla="*/ 30 w 30"/>
                  <a:gd name="T9" fmla="*/ 10 h 19"/>
                  <a:gd name="T10" fmla="*/ 28 w 30"/>
                  <a:gd name="T11" fmla="*/ 6 h 19"/>
                  <a:gd name="T12" fmla="*/ 26 w 30"/>
                  <a:gd name="T13" fmla="*/ 3 h 19"/>
                  <a:gd name="T14" fmla="*/ 21 w 30"/>
                  <a:gd name="T15" fmla="*/ 2 h 19"/>
                  <a:gd name="T16" fmla="*/ 15 w 30"/>
                  <a:gd name="T17" fmla="*/ 0 h 19"/>
                  <a:gd name="T18" fmla="*/ 9 w 30"/>
                  <a:gd name="T19" fmla="*/ 2 h 19"/>
                  <a:gd name="T20" fmla="*/ 4 w 30"/>
                  <a:gd name="T21" fmla="*/ 3 h 19"/>
                  <a:gd name="T22" fmla="*/ 2 w 30"/>
                  <a:gd name="T23" fmla="*/ 6 h 19"/>
                  <a:gd name="T24" fmla="*/ 0 w 30"/>
                  <a:gd name="T25" fmla="*/ 10 h 19"/>
                  <a:gd name="T26" fmla="*/ 2 w 30"/>
                  <a:gd name="T27" fmla="*/ 13 h 19"/>
                  <a:gd name="T28" fmla="*/ 4 w 30"/>
                  <a:gd name="T29" fmla="*/ 16 h 19"/>
                  <a:gd name="T30" fmla="*/ 9 w 30"/>
                  <a:gd name="T31" fmla="*/ 18 h 19"/>
                  <a:gd name="T32" fmla="*/ 15 w 30"/>
                  <a:gd name="T33" fmla="*/ 19 h 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19"/>
                  <a:gd name="T53" fmla="*/ 30 w 30"/>
                  <a:gd name="T54" fmla="*/ 19 h 1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19">
                    <a:moveTo>
                      <a:pt x="15" y="19"/>
                    </a:moveTo>
                    <a:lnTo>
                      <a:pt x="21" y="18"/>
                    </a:lnTo>
                    <a:lnTo>
                      <a:pt x="26" y="16"/>
                    </a:lnTo>
                    <a:lnTo>
                      <a:pt x="28" y="13"/>
                    </a:lnTo>
                    <a:lnTo>
                      <a:pt x="30" y="10"/>
                    </a:lnTo>
                    <a:lnTo>
                      <a:pt x="28" y="6"/>
                    </a:lnTo>
                    <a:lnTo>
                      <a:pt x="26" y="3"/>
                    </a:lnTo>
                    <a:lnTo>
                      <a:pt x="21" y="2"/>
                    </a:lnTo>
                    <a:lnTo>
                      <a:pt x="15" y="0"/>
                    </a:lnTo>
                    <a:lnTo>
                      <a:pt x="9" y="2"/>
                    </a:lnTo>
                    <a:lnTo>
                      <a:pt x="4" y="3"/>
                    </a:lnTo>
                    <a:lnTo>
                      <a:pt x="2" y="6"/>
                    </a:lnTo>
                    <a:lnTo>
                      <a:pt x="0" y="10"/>
                    </a:lnTo>
                    <a:lnTo>
                      <a:pt x="2" y="13"/>
                    </a:lnTo>
                    <a:lnTo>
                      <a:pt x="4" y="16"/>
                    </a:lnTo>
                    <a:lnTo>
                      <a:pt x="9" y="18"/>
                    </a:lnTo>
                    <a:lnTo>
                      <a:pt x="15" y="19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" name="Freeform 102"/>
              <p:cNvSpPr>
                <a:spLocks/>
              </p:cNvSpPr>
              <p:nvPr/>
            </p:nvSpPr>
            <p:spPr bwMode="auto">
              <a:xfrm>
                <a:off x="2200" y="3107"/>
                <a:ext cx="22" cy="18"/>
              </a:xfrm>
              <a:custGeom>
                <a:avLst/>
                <a:gdLst>
                  <a:gd name="T0" fmla="*/ 11 w 22"/>
                  <a:gd name="T1" fmla="*/ 18 h 18"/>
                  <a:gd name="T2" fmla="*/ 15 w 22"/>
                  <a:gd name="T3" fmla="*/ 18 h 18"/>
                  <a:gd name="T4" fmla="*/ 19 w 22"/>
                  <a:gd name="T5" fmla="*/ 17 h 18"/>
                  <a:gd name="T6" fmla="*/ 22 w 22"/>
                  <a:gd name="T7" fmla="*/ 13 h 18"/>
                  <a:gd name="T8" fmla="*/ 22 w 22"/>
                  <a:gd name="T9" fmla="*/ 10 h 18"/>
                  <a:gd name="T10" fmla="*/ 22 w 22"/>
                  <a:gd name="T11" fmla="*/ 5 h 18"/>
                  <a:gd name="T12" fmla="*/ 19 w 22"/>
                  <a:gd name="T13" fmla="*/ 2 h 18"/>
                  <a:gd name="T14" fmla="*/ 15 w 22"/>
                  <a:gd name="T15" fmla="*/ 0 h 18"/>
                  <a:gd name="T16" fmla="*/ 11 w 22"/>
                  <a:gd name="T17" fmla="*/ 0 h 18"/>
                  <a:gd name="T18" fmla="*/ 7 w 22"/>
                  <a:gd name="T19" fmla="*/ 0 h 18"/>
                  <a:gd name="T20" fmla="*/ 2 w 22"/>
                  <a:gd name="T21" fmla="*/ 2 h 18"/>
                  <a:gd name="T22" fmla="*/ 0 w 22"/>
                  <a:gd name="T23" fmla="*/ 5 h 18"/>
                  <a:gd name="T24" fmla="*/ 0 w 22"/>
                  <a:gd name="T25" fmla="*/ 10 h 18"/>
                  <a:gd name="T26" fmla="*/ 0 w 22"/>
                  <a:gd name="T27" fmla="*/ 13 h 18"/>
                  <a:gd name="T28" fmla="*/ 2 w 22"/>
                  <a:gd name="T29" fmla="*/ 17 h 18"/>
                  <a:gd name="T30" fmla="*/ 7 w 22"/>
                  <a:gd name="T31" fmla="*/ 18 h 18"/>
                  <a:gd name="T32" fmla="*/ 11 w 22"/>
                  <a:gd name="T33" fmla="*/ 18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2"/>
                  <a:gd name="T52" fmla="*/ 0 h 18"/>
                  <a:gd name="T53" fmla="*/ 22 w 22"/>
                  <a:gd name="T54" fmla="*/ 18 h 1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2" h="18">
                    <a:moveTo>
                      <a:pt x="11" y="18"/>
                    </a:moveTo>
                    <a:lnTo>
                      <a:pt x="15" y="18"/>
                    </a:lnTo>
                    <a:lnTo>
                      <a:pt x="19" y="17"/>
                    </a:lnTo>
                    <a:lnTo>
                      <a:pt x="22" y="13"/>
                    </a:lnTo>
                    <a:lnTo>
                      <a:pt x="22" y="10"/>
                    </a:lnTo>
                    <a:lnTo>
                      <a:pt x="22" y="5"/>
                    </a:lnTo>
                    <a:lnTo>
                      <a:pt x="19" y="2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2" y="2"/>
                    </a:lnTo>
                    <a:lnTo>
                      <a:pt x="0" y="5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2" y="17"/>
                    </a:lnTo>
                    <a:lnTo>
                      <a:pt x="7" y="18"/>
                    </a:lnTo>
                    <a:lnTo>
                      <a:pt x="11" y="18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0" name="Freeform 103"/>
              <p:cNvSpPr>
                <a:spLocks/>
              </p:cNvSpPr>
              <p:nvPr/>
            </p:nvSpPr>
            <p:spPr bwMode="auto">
              <a:xfrm>
                <a:off x="2440" y="3021"/>
                <a:ext cx="19" cy="20"/>
              </a:xfrm>
              <a:custGeom>
                <a:avLst/>
                <a:gdLst>
                  <a:gd name="T0" fmla="*/ 11 w 19"/>
                  <a:gd name="T1" fmla="*/ 20 h 20"/>
                  <a:gd name="T2" fmla="*/ 13 w 19"/>
                  <a:gd name="T3" fmla="*/ 18 h 20"/>
                  <a:gd name="T4" fmla="*/ 17 w 19"/>
                  <a:gd name="T5" fmla="*/ 17 h 20"/>
                  <a:gd name="T6" fmla="*/ 19 w 19"/>
                  <a:gd name="T7" fmla="*/ 13 h 20"/>
                  <a:gd name="T8" fmla="*/ 19 w 19"/>
                  <a:gd name="T9" fmla="*/ 10 h 20"/>
                  <a:gd name="T10" fmla="*/ 19 w 19"/>
                  <a:gd name="T11" fmla="*/ 7 h 20"/>
                  <a:gd name="T12" fmla="*/ 17 w 19"/>
                  <a:gd name="T13" fmla="*/ 4 h 20"/>
                  <a:gd name="T14" fmla="*/ 13 w 19"/>
                  <a:gd name="T15" fmla="*/ 2 h 20"/>
                  <a:gd name="T16" fmla="*/ 11 w 19"/>
                  <a:gd name="T17" fmla="*/ 0 h 20"/>
                  <a:gd name="T18" fmla="*/ 6 w 19"/>
                  <a:gd name="T19" fmla="*/ 2 h 20"/>
                  <a:gd name="T20" fmla="*/ 2 w 19"/>
                  <a:gd name="T21" fmla="*/ 4 h 20"/>
                  <a:gd name="T22" fmla="*/ 0 w 19"/>
                  <a:gd name="T23" fmla="*/ 7 h 20"/>
                  <a:gd name="T24" fmla="*/ 0 w 19"/>
                  <a:gd name="T25" fmla="*/ 10 h 20"/>
                  <a:gd name="T26" fmla="*/ 0 w 19"/>
                  <a:gd name="T27" fmla="*/ 13 h 20"/>
                  <a:gd name="T28" fmla="*/ 2 w 19"/>
                  <a:gd name="T29" fmla="*/ 17 h 20"/>
                  <a:gd name="T30" fmla="*/ 6 w 19"/>
                  <a:gd name="T31" fmla="*/ 18 h 20"/>
                  <a:gd name="T32" fmla="*/ 11 w 19"/>
                  <a:gd name="T33" fmla="*/ 20 h 2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9"/>
                  <a:gd name="T52" fmla="*/ 0 h 20"/>
                  <a:gd name="T53" fmla="*/ 19 w 19"/>
                  <a:gd name="T54" fmla="*/ 20 h 2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9" h="20">
                    <a:moveTo>
                      <a:pt x="11" y="20"/>
                    </a:moveTo>
                    <a:lnTo>
                      <a:pt x="13" y="18"/>
                    </a:lnTo>
                    <a:lnTo>
                      <a:pt x="17" y="17"/>
                    </a:lnTo>
                    <a:lnTo>
                      <a:pt x="19" y="13"/>
                    </a:lnTo>
                    <a:lnTo>
                      <a:pt x="19" y="10"/>
                    </a:lnTo>
                    <a:lnTo>
                      <a:pt x="19" y="7"/>
                    </a:lnTo>
                    <a:lnTo>
                      <a:pt x="17" y="4"/>
                    </a:lnTo>
                    <a:lnTo>
                      <a:pt x="13" y="2"/>
                    </a:lnTo>
                    <a:lnTo>
                      <a:pt x="11" y="0"/>
                    </a:lnTo>
                    <a:lnTo>
                      <a:pt x="6" y="2"/>
                    </a:lnTo>
                    <a:lnTo>
                      <a:pt x="2" y="4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2" y="17"/>
                    </a:lnTo>
                    <a:lnTo>
                      <a:pt x="6" y="18"/>
                    </a:lnTo>
                    <a:lnTo>
                      <a:pt x="11" y="20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1" name="Freeform 104"/>
              <p:cNvSpPr>
                <a:spLocks/>
              </p:cNvSpPr>
              <p:nvPr/>
            </p:nvSpPr>
            <p:spPr bwMode="auto">
              <a:xfrm>
                <a:off x="2277" y="2994"/>
                <a:ext cx="22" cy="18"/>
              </a:xfrm>
              <a:custGeom>
                <a:avLst/>
                <a:gdLst>
                  <a:gd name="T0" fmla="*/ 11 w 22"/>
                  <a:gd name="T1" fmla="*/ 18 h 18"/>
                  <a:gd name="T2" fmla="*/ 15 w 22"/>
                  <a:gd name="T3" fmla="*/ 18 h 18"/>
                  <a:gd name="T4" fmla="*/ 20 w 22"/>
                  <a:gd name="T5" fmla="*/ 16 h 18"/>
                  <a:gd name="T6" fmla="*/ 22 w 22"/>
                  <a:gd name="T7" fmla="*/ 13 h 18"/>
                  <a:gd name="T8" fmla="*/ 22 w 22"/>
                  <a:gd name="T9" fmla="*/ 9 h 18"/>
                  <a:gd name="T10" fmla="*/ 22 w 22"/>
                  <a:gd name="T11" fmla="*/ 6 h 18"/>
                  <a:gd name="T12" fmla="*/ 20 w 22"/>
                  <a:gd name="T13" fmla="*/ 3 h 18"/>
                  <a:gd name="T14" fmla="*/ 15 w 22"/>
                  <a:gd name="T15" fmla="*/ 1 h 18"/>
                  <a:gd name="T16" fmla="*/ 11 w 22"/>
                  <a:gd name="T17" fmla="*/ 0 h 18"/>
                  <a:gd name="T18" fmla="*/ 7 w 22"/>
                  <a:gd name="T19" fmla="*/ 1 h 18"/>
                  <a:gd name="T20" fmla="*/ 2 w 22"/>
                  <a:gd name="T21" fmla="*/ 3 h 18"/>
                  <a:gd name="T22" fmla="*/ 0 w 22"/>
                  <a:gd name="T23" fmla="*/ 6 h 18"/>
                  <a:gd name="T24" fmla="*/ 0 w 22"/>
                  <a:gd name="T25" fmla="*/ 9 h 18"/>
                  <a:gd name="T26" fmla="*/ 0 w 22"/>
                  <a:gd name="T27" fmla="*/ 13 h 18"/>
                  <a:gd name="T28" fmla="*/ 2 w 22"/>
                  <a:gd name="T29" fmla="*/ 16 h 18"/>
                  <a:gd name="T30" fmla="*/ 7 w 22"/>
                  <a:gd name="T31" fmla="*/ 18 h 18"/>
                  <a:gd name="T32" fmla="*/ 11 w 22"/>
                  <a:gd name="T33" fmla="*/ 18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2"/>
                  <a:gd name="T52" fmla="*/ 0 h 18"/>
                  <a:gd name="T53" fmla="*/ 22 w 22"/>
                  <a:gd name="T54" fmla="*/ 18 h 1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2" h="18">
                    <a:moveTo>
                      <a:pt x="11" y="18"/>
                    </a:moveTo>
                    <a:lnTo>
                      <a:pt x="15" y="18"/>
                    </a:lnTo>
                    <a:lnTo>
                      <a:pt x="20" y="16"/>
                    </a:lnTo>
                    <a:lnTo>
                      <a:pt x="22" y="13"/>
                    </a:lnTo>
                    <a:lnTo>
                      <a:pt x="22" y="9"/>
                    </a:lnTo>
                    <a:lnTo>
                      <a:pt x="22" y="6"/>
                    </a:lnTo>
                    <a:lnTo>
                      <a:pt x="20" y="3"/>
                    </a:lnTo>
                    <a:lnTo>
                      <a:pt x="15" y="1"/>
                    </a:lnTo>
                    <a:lnTo>
                      <a:pt x="11" y="0"/>
                    </a:lnTo>
                    <a:lnTo>
                      <a:pt x="7" y="1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0" y="13"/>
                    </a:lnTo>
                    <a:lnTo>
                      <a:pt x="2" y="16"/>
                    </a:lnTo>
                    <a:lnTo>
                      <a:pt x="7" y="18"/>
                    </a:lnTo>
                    <a:lnTo>
                      <a:pt x="11" y="18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2" name="Freeform 105"/>
              <p:cNvSpPr>
                <a:spLocks/>
              </p:cNvSpPr>
              <p:nvPr/>
            </p:nvSpPr>
            <p:spPr bwMode="auto">
              <a:xfrm>
                <a:off x="2074" y="2997"/>
                <a:ext cx="21" cy="16"/>
              </a:xfrm>
              <a:custGeom>
                <a:avLst/>
                <a:gdLst>
                  <a:gd name="T0" fmla="*/ 13 w 21"/>
                  <a:gd name="T1" fmla="*/ 16 h 16"/>
                  <a:gd name="T2" fmla="*/ 15 w 21"/>
                  <a:gd name="T3" fmla="*/ 16 h 16"/>
                  <a:gd name="T4" fmla="*/ 19 w 21"/>
                  <a:gd name="T5" fmla="*/ 15 h 16"/>
                  <a:gd name="T6" fmla="*/ 21 w 21"/>
                  <a:gd name="T7" fmla="*/ 11 h 16"/>
                  <a:gd name="T8" fmla="*/ 21 w 21"/>
                  <a:gd name="T9" fmla="*/ 8 h 16"/>
                  <a:gd name="T10" fmla="*/ 21 w 21"/>
                  <a:gd name="T11" fmla="*/ 5 h 16"/>
                  <a:gd name="T12" fmla="*/ 19 w 21"/>
                  <a:gd name="T13" fmla="*/ 2 h 16"/>
                  <a:gd name="T14" fmla="*/ 15 w 21"/>
                  <a:gd name="T15" fmla="*/ 0 h 16"/>
                  <a:gd name="T16" fmla="*/ 13 w 21"/>
                  <a:gd name="T17" fmla="*/ 0 h 16"/>
                  <a:gd name="T18" fmla="*/ 8 w 21"/>
                  <a:gd name="T19" fmla="*/ 0 h 16"/>
                  <a:gd name="T20" fmla="*/ 4 w 21"/>
                  <a:gd name="T21" fmla="*/ 2 h 16"/>
                  <a:gd name="T22" fmla="*/ 2 w 21"/>
                  <a:gd name="T23" fmla="*/ 5 h 16"/>
                  <a:gd name="T24" fmla="*/ 0 w 21"/>
                  <a:gd name="T25" fmla="*/ 8 h 16"/>
                  <a:gd name="T26" fmla="*/ 2 w 21"/>
                  <a:gd name="T27" fmla="*/ 11 h 16"/>
                  <a:gd name="T28" fmla="*/ 4 w 21"/>
                  <a:gd name="T29" fmla="*/ 15 h 16"/>
                  <a:gd name="T30" fmla="*/ 8 w 21"/>
                  <a:gd name="T31" fmla="*/ 16 h 16"/>
                  <a:gd name="T32" fmla="*/ 13 w 21"/>
                  <a:gd name="T33" fmla="*/ 16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1"/>
                  <a:gd name="T52" fmla="*/ 0 h 16"/>
                  <a:gd name="T53" fmla="*/ 21 w 21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1" h="16">
                    <a:moveTo>
                      <a:pt x="13" y="16"/>
                    </a:moveTo>
                    <a:lnTo>
                      <a:pt x="15" y="16"/>
                    </a:lnTo>
                    <a:lnTo>
                      <a:pt x="19" y="15"/>
                    </a:lnTo>
                    <a:lnTo>
                      <a:pt x="21" y="11"/>
                    </a:lnTo>
                    <a:lnTo>
                      <a:pt x="21" y="8"/>
                    </a:lnTo>
                    <a:lnTo>
                      <a:pt x="21" y="5"/>
                    </a:lnTo>
                    <a:lnTo>
                      <a:pt x="19" y="2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8" y="0"/>
                    </a:lnTo>
                    <a:lnTo>
                      <a:pt x="4" y="2"/>
                    </a:lnTo>
                    <a:lnTo>
                      <a:pt x="2" y="5"/>
                    </a:lnTo>
                    <a:lnTo>
                      <a:pt x="0" y="8"/>
                    </a:lnTo>
                    <a:lnTo>
                      <a:pt x="2" y="11"/>
                    </a:lnTo>
                    <a:lnTo>
                      <a:pt x="4" y="15"/>
                    </a:lnTo>
                    <a:lnTo>
                      <a:pt x="8" y="16"/>
                    </a:lnTo>
                    <a:lnTo>
                      <a:pt x="13" y="16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3" name="Freeform 106"/>
              <p:cNvSpPr>
                <a:spLocks/>
              </p:cNvSpPr>
              <p:nvPr/>
            </p:nvSpPr>
            <p:spPr bwMode="auto">
              <a:xfrm>
                <a:off x="2100" y="2943"/>
                <a:ext cx="21" cy="20"/>
              </a:xfrm>
              <a:custGeom>
                <a:avLst/>
                <a:gdLst>
                  <a:gd name="T0" fmla="*/ 10 w 21"/>
                  <a:gd name="T1" fmla="*/ 20 h 20"/>
                  <a:gd name="T2" fmla="*/ 15 w 21"/>
                  <a:gd name="T3" fmla="*/ 18 h 20"/>
                  <a:gd name="T4" fmla="*/ 19 w 21"/>
                  <a:gd name="T5" fmla="*/ 17 h 20"/>
                  <a:gd name="T6" fmla="*/ 21 w 21"/>
                  <a:gd name="T7" fmla="*/ 13 h 20"/>
                  <a:gd name="T8" fmla="*/ 21 w 21"/>
                  <a:gd name="T9" fmla="*/ 10 h 20"/>
                  <a:gd name="T10" fmla="*/ 21 w 21"/>
                  <a:gd name="T11" fmla="*/ 5 h 20"/>
                  <a:gd name="T12" fmla="*/ 19 w 21"/>
                  <a:gd name="T13" fmla="*/ 2 h 20"/>
                  <a:gd name="T14" fmla="*/ 15 w 21"/>
                  <a:gd name="T15" fmla="*/ 0 h 20"/>
                  <a:gd name="T16" fmla="*/ 10 w 21"/>
                  <a:gd name="T17" fmla="*/ 0 h 20"/>
                  <a:gd name="T18" fmla="*/ 6 w 21"/>
                  <a:gd name="T19" fmla="*/ 0 h 20"/>
                  <a:gd name="T20" fmla="*/ 2 w 21"/>
                  <a:gd name="T21" fmla="*/ 2 h 20"/>
                  <a:gd name="T22" fmla="*/ 0 w 21"/>
                  <a:gd name="T23" fmla="*/ 5 h 20"/>
                  <a:gd name="T24" fmla="*/ 0 w 21"/>
                  <a:gd name="T25" fmla="*/ 10 h 20"/>
                  <a:gd name="T26" fmla="*/ 0 w 21"/>
                  <a:gd name="T27" fmla="*/ 13 h 20"/>
                  <a:gd name="T28" fmla="*/ 2 w 21"/>
                  <a:gd name="T29" fmla="*/ 17 h 20"/>
                  <a:gd name="T30" fmla="*/ 6 w 21"/>
                  <a:gd name="T31" fmla="*/ 18 h 20"/>
                  <a:gd name="T32" fmla="*/ 10 w 21"/>
                  <a:gd name="T33" fmla="*/ 20 h 2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1"/>
                  <a:gd name="T52" fmla="*/ 0 h 20"/>
                  <a:gd name="T53" fmla="*/ 21 w 21"/>
                  <a:gd name="T54" fmla="*/ 20 h 2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1" h="20">
                    <a:moveTo>
                      <a:pt x="10" y="20"/>
                    </a:moveTo>
                    <a:lnTo>
                      <a:pt x="15" y="18"/>
                    </a:lnTo>
                    <a:lnTo>
                      <a:pt x="19" y="17"/>
                    </a:lnTo>
                    <a:lnTo>
                      <a:pt x="21" y="13"/>
                    </a:lnTo>
                    <a:lnTo>
                      <a:pt x="21" y="10"/>
                    </a:lnTo>
                    <a:lnTo>
                      <a:pt x="21" y="5"/>
                    </a:lnTo>
                    <a:lnTo>
                      <a:pt x="19" y="2"/>
                    </a:lnTo>
                    <a:lnTo>
                      <a:pt x="15" y="0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0" y="5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2" y="17"/>
                    </a:lnTo>
                    <a:lnTo>
                      <a:pt x="6" y="18"/>
                    </a:lnTo>
                    <a:lnTo>
                      <a:pt x="10" y="20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4" name="Freeform 107"/>
              <p:cNvSpPr>
                <a:spLocks/>
              </p:cNvSpPr>
              <p:nvPr/>
            </p:nvSpPr>
            <p:spPr bwMode="auto">
              <a:xfrm>
                <a:off x="2631" y="3080"/>
                <a:ext cx="25" cy="18"/>
              </a:xfrm>
              <a:custGeom>
                <a:avLst/>
                <a:gdLst>
                  <a:gd name="T0" fmla="*/ 2 w 25"/>
                  <a:gd name="T1" fmla="*/ 16 h 18"/>
                  <a:gd name="T2" fmla="*/ 6 w 25"/>
                  <a:gd name="T3" fmla="*/ 18 h 18"/>
                  <a:gd name="T4" fmla="*/ 10 w 25"/>
                  <a:gd name="T5" fmla="*/ 18 h 18"/>
                  <a:gd name="T6" fmla="*/ 15 w 25"/>
                  <a:gd name="T7" fmla="*/ 18 h 18"/>
                  <a:gd name="T8" fmla="*/ 19 w 25"/>
                  <a:gd name="T9" fmla="*/ 16 h 18"/>
                  <a:gd name="T10" fmla="*/ 23 w 25"/>
                  <a:gd name="T11" fmla="*/ 13 h 18"/>
                  <a:gd name="T12" fmla="*/ 25 w 25"/>
                  <a:gd name="T13" fmla="*/ 10 h 18"/>
                  <a:gd name="T14" fmla="*/ 25 w 25"/>
                  <a:gd name="T15" fmla="*/ 6 h 18"/>
                  <a:gd name="T16" fmla="*/ 23 w 25"/>
                  <a:gd name="T17" fmla="*/ 3 h 18"/>
                  <a:gd name="T18" fmla="*/ 19 w 25"/>
                  <a:gd name="T19" fmla="*/ 1 h 18"/>
                  <a:gd name="T20" fmla="*/ 15 w 25"/>
                  <a:gd name="T21" fmla="*/ 0 h 18"/>
                  <a:gd name="T22" fmla="*/ 10 w 25"/>
                  <a:gd name="T23" fmla="*/ 1 h 18"/>
                  <a:gd name="T24" fmla="*/ 6 w 25"/>
                  <a:gd name="T25" fmla="*/ 3 h 18"/>
                  <a:gd name="T26" fmla="*/ 2 w 25"/>
                  <a:gd name="T27" fmla="*/ 6 h 18"/>
                  <a:gd name="T28" fmla="*/ 2 w 25"/>
                  <a:gd name="T29" fmla="*/ 10 h 18"/>
                  <a:gd name="T30" fmla="*/ 0 w 25"/>
                  <a:gd name="T31" fmla="*/ 13 h 18"/>
                  <a:gd name="T32" fmla="*/ 2 w 25"/>
                  <a:gd name="T33" fmla="*/ 16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"/>
                  <a:gd name="T52" fmla="*/ 0 h 18"/>
                  <a:gd name="T53" fmla="*/ 25 w 25"/>
                  <a:gd name="T54" fmla="*/ 18 h 1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" h="18">
                    <a:moveTo>
                      <a:pt x="2" y="16"/>
                    </a:moveTo>
                    <a:lnTo>
                      <a:pt x="6" y="18"/>
                    </a:lnTo>
                    <a:lnTo>
                      <a:pt x="10" y="18"/>
                    </a:lnTo>
                    <a:lnTo>
                      <a:pt x="15" y="18"/>
                    </a:lnTo>
                    <a:lnTo>
                      <a:pt x="19" y="16"/>
                    </a:lnTo>
                    <a:lnTo>
                      <a:pt x="23" y="13"/>
                    </a:lnTo>
                    <a:lnTo>
                      <a:pt x="25" y="10"/>
                    </a:lnTo>
                    <a:lnTo>
                      <a:pt x="25" y="6"/>
                    </a:lnTo>
                    <a:lnTo>
                      <a:pt x="23" y="3"/>
                    </a:lnTo>
                    <a:lnTo>
                      <a:pt x="19" y="1"/>
                    </a:lnTo>
                    <a:lnTo>
                      <a:pt x="15" y="0"/>
                    </a:lnTo>
                    <a:lnTo>
                      <a:pt x="10" y="1"/>
                    </a:lnTo>
                    <a:lnTo>
                      <a:pt x="6" y="3"/>
                    </a:lnTo>
                    <a:lnTo>
                      <a:pt x="2" y="6"/>
                    </a:lnTo>
                    <a:lnTo>
                      <a:pt x="2" y="10"/>
                    </a:lnTo>
                    <a:lnTo>
                      <a:pt x="0" y="13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5" name="Freeform 108"/>
              <p:cNvSpPr>
                <a:spLocks/>
              </p:cNvSpPr>
              <p:nvPr/>
            </p:nvSpPr>
            <p:spPr bwMode="auto">
              <a:xfrm>
                <a:off x="2680" y="3403"/>
                <a:ext cx="47" cy="17"/>
              </a:xfrm>
              <a:custGeom>
                <a:avLst/>
                <a:gdLst>
                  <a:gd name="T0" fmla="*/ 2 w 47"/>
                  <a:gd name="T1" fmla="*/ 13 h 17"/>
                  <a:gd name="T2" fmla="*/ 6 w 47"/>
                  <a:gd name="T3" fmla="*/ 15 h 17"/>
                  <a:gd name="T4" fmla="*/ 15 w 47"/>
                  <a:gd name="T5" fmla="*/ 17 h 17"/>
                  <a:gd name="T6" fmla="*/ 23 w 47"/>
                  <a:gd name="T7" fmla="*/ 17 h 17"/>
                  <a:gd name="T8" fmla="*/ 34 w 47"/>
                  <a:gd name="T9" fmla="*/ 15 h 17"/>
                  <a:gd name="T10" fmla="*/ 40 w 47"/>
                  <a:gd name="T11" fmla="*/ 13 h 17"/>
                  <a:gd name="T12" fmla="*/ 47 w 47"/>
                  <a:gd name="T13" fmla="*/ 10 h 17"/>
                  <a:gd name="T14" fmla="*/ 47 w 47"/>
                  <a:gd name="T15" fmla="*/ 7 h 17"/>
                  <a:gd name="T16" fmla="*/ 45 w 47"/>
                  <a:gd name="T17" fmla="*/ 4 h 17"/>
                  <a:gd name="T18" fmla="*/ 40 w 47"/>
                  <a:gd name="T19" fmla="*/ 2 h 17"/>
                  <a:gd name="T20" fmla="*/ 32 w 47"/>
                  <a:gd name="T21" fmla="*/ 0 h 17"/>
                  <a:gd name="T22" fmla="*/ 23 w 47"/>
                  <a:gd name="T23" fmla="*/ 0 h 17"/>
                  <a:gd name="T24" fmla="*/ 13 w 47"/>
                  <a:gd name="T25" fmla="*/ 2 h 17"/>
                  <a:gd name="T26" fmla="*/ 6 w 47"/>
                  <a:gd name="T27" fmla="*/ 4 h 17"/>
                  <a:gd name="T28" fmla="*/ 2 w 47"/>
                  <a:gd name="T29" fmla="*/ 7 h 17"/>
                  <a:gd name="T30" fmla="*/ 0 w 47"/>
                  <a:gd name="T31" fmla="*/ 10 h 17"/>
                  <a:gd name="T32" fmla="*/ 2 w 47"/>
                  <a:gd name="T33" fmla="*/ 13 h 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7"/>
                  <a:gd name="T52" fmla="*/ 0 h 17"/>
                  <a:gd name="T53" fmla="*/ 47 w 47"/>
                  <a:gd name="T54" fmla="*/ 17 h 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7" h="17">
                    <a:moveTo>
                      <a:pt x="2" y="13"/>
                    </a:moveTo>
                    <a:lnTo>
                      <a:pt x="6" y="15"/>
                    </a:lnTo>
                    <a:lnTo>
                      <a:pt x="15" y="17"/>
                    </a:lnTo>
                    <a:lnTo>
                      <a:pt x="23" y="17"/>
                    </a:lnTo>
                    <a:lnTo>
                      <a:pt x="34" y="15"/>
                    </a:lnTo>
                    <a:lnTo>
                      <a:pt x="40" y="13"/>
                    </a:lnTo>
                    <a:lnTo>
                      <a:pt x="47" y="10"/>
                    </a:lnTo>
                    <a:lnTo>
                      <a:pt x="47" y="7"/>
                    </a:lnTo>
                    <a:lnTo>
                      <a:pt x="45" y="4"/>
                    </a:lnTo>
                    <a:lnTo>
                      <a:pt x="40" y="2"/>
                    </a:lnTo>
                    <a:lnTo>
                      <a:pt x="32" y="0"/>
                    </a:lnTo>
                    <a:lnTo>
                      <a:pt x="23" y="0"/>
                    </a:lnTo>
                    <a:lnTo>
                      <a:pt x="13" y="2"/>
                    </a:lnTo>
                    <a:lnTo>
                      <a:pt x="6" y="4"/>
                    </a:lnTo>
                    <a:lnTo>
                      <a:pt x="2" y="7"/>
                    </a:lnTo>
                    <a:lnTo>
                      <a:pt x="0" y="10"/>
                    </a:lnTo>
                    <a:lnTo>
                      <a:pt x="2" y="13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" name="Freeform 109"/>
              <p:cNvSpPr>
                <a:spLocks/>
              </p:cNvSpPr>
              <p:nvPr/>
            </p:nvSpPr>
            <p:spPr bwMode="auto">
              <a:xfrm>
                <a:off x="2637" y="2911"/>
                <a:ext cx="21" cy="18"/>
              </a:xfrm>
              <a:custGeom>
                <a:avLst/>
                <a:gdLst>
                  <a:gd name="T0" fmla="*/ 11 w 21"/>
                  <a:gd name="T1" fmla="*/ 18 h 18"/>
                  <a:gd name="T2" fmla="*/ 15 w 21"/>
                  <a:gd name="T3" fmla="*/ 18 h 18"/>
                  <a:gd name="T4" fmla="*/ 19 w 21"/>
                  <a:gd name="T5" fmla="*/ 16 h 18"/>
                  <a:gd name="T6" fmla="*/ 21 w 21"/>
                  <a:gd name="T7" fmla="*/ 13 h 18"/>
                  <a:gd name="T8" fmla="*/ 21 w 21"/>
                  <a:gd name="T9" fmla="*/ 10 h 18"/>
                  <a:gd name="T10" fmla="*/ 21 w 21"/>
                  <a:gd name="T11" fmla="*/ 6 h 18"/>
                  <a:gd name="T12" fmla="*/ 19 w 21"/>
                  <a:gd name="T13" fmla="*/ 3 h 18"/>
                  <a:gd name="T14" fmla="*/ 15 w 21"/>
                  <a:gd name="T15" fmla="*/ 1 h 18"/>
                  <a:gd name="T16" fmla="*/ 11 w 21"/>
                  <a:gd name="T17" fmla="*/ 0 h 18"/>
                  <a:gd name="T18" fmla="*/ 6 w 21"/>
                  <a:gd name="T19" fmla="*/ 1 h 18"/>
                  <a:gd name="T20" fmla="*/ 2 w 21"/>
                  <a:gd name="T21" fmla="*/ 3 h 18"/>
                  <a:gd name="T22" fmla="*/ 0 w 21"/>
                  <a:gd name="T23" fmla="*/ 6 h 18"/>
                  <a:gd name="T24" fmla="*/ 0 w 21"/>
                  <a:gd name="T25" fmla="*/ 10 h 18"/>
                  <a:gd name="T26" fmla="*/ 0 w 21"/>
                  <a:gd name="T27" fmla="*/ 13 h 18"/>
                  <a:gd name="T28" fmla="*/ 2 w 21"/>
                  <a:gd name="T29" fmla="*/ 16 h 18"/>
                  <a:gd name="T30" fmla="*/ 6 w 21"/>
                  <a:gd name="T31" fmla="*/ 18 h 18"/>
                  <a:gd name="T32" fmla="*/ 11 w 21"/>
                  <a:gd name="T33" fmla="*/ 18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1"/>
                  <a:gd name="T52" fmla="*/ 0 h 18"/>
                  <a:gd name="T53" fmla="*/ 21 w 21"/>
                  <a:gd name="T54" fmla="*/ 18 h 1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1" h="18">
                    <a:moveTo>
                      <a:pt x="11" y="18"/>
                    </a:moveTo>
                    <a:lnTo>
                      <a:pt x="15" y="18"/>
                    </a:lnTo>
                    <a:lnTo>
                      <a:pt x="19" y="16"/>
                    </a:lnTo>
                    <a:lnTo>
                      <a:pt x="21" y="13"/>
                    </a:lnTo>
                    <a:lnTo>
                      <a:pt x="21" y="10"/>
                    </a:lnTo>
                    <a:lnTo>
                      <a:pt x="21" y="6"/>
                    </a:lnTo>
                    <a:lnTo>
                      <a:pt x="19" y="3"/>
                    </a:lnTo>
                    <a:lnTo>
                      <a:pt x="15" y="1"/>
                    </a:lnTo>
                    <a:lnTo>
                      <a:pt x="11" y="0"/>
                    </a:lnTo>
                    <a:lnTo>
                      <a:pt x="6" y="1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2" y="16"/>
                    </a:lnTo>
                    <a:lnTo>
                      <a:pt x="6" y="18"/>
                    </a:lnTo>
                    <a:lnTo>
                      <a:pt x="11" y="18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" name="Freeform 110"/>
              <p:cNvSpPr>
                <a:spLocks/>
              </p:cNvSpPr>
              <p:nvPr/>
            </p:nvSpPr>
            <p:spPr bwMode="auto">
              <a:xfrm>
                <a:off x="3044" y="3712"/>
                <a:ext cx="30" cy="16"/>
              </a:xfrm>
              <a:custGeom>
                <a:avLst/>
                <a:gdLst>
                  <a:gd name="T0" fmla="*/ 13 w 30"/>
                  <a:gd name="T1" fmla="*/ 13 h 16"/>
                  <a:gd name="T2" fmla="*/ 19 w 30"/>
                  <a:gd name="T3" fmla="*/ 15 h 16"/>
                  <a:gd name="T4" fmla="*/ 25 w 30"/>
                  <a:gd name="T5" fmla="*/ 16 h 16"/>
                  <a:gd name="T6" fmla="*/ 28 w 30"/>
                  <a:gd name="T7" fmla="*/ 16 h 16"/>
                  <a:gd name="T8" fmla="*/ 30 w 30"/>
                  <a:gd name="T9" fmla="*/ 15 h 16"/>
                  <a:gd name="T10" fmla="*/ 30 w 30"/>
                  <a:gd name="T11" fmla="*/ 11 h 16"/>
                  <a:gd name="T12" fmla="*/ 28 w 30"/>
                  <a:gd name="T13" fmla="*/ 8 h 16"/>
                  <a:gd name="T14" fmla="*/ 25 w 30"/>
                  <a:gd name="T15" fmla="*/ 7 h 16"/>
                  <a:gd name="T16" fmla="*/ 19 w 30"/>
                  <a:gd name="T17" fmla="*/ 3 h 16"/>
                  <a:gd name="T18" fmla="*/ 13 w 30"/>
                  <a:gd name="T19" fmla="*/ 2 h 16"/>
                  <a:gd name="T20" fmla="*/ 6 w 30"/>
                  <a:gd name="T21" fmla="*/ 0 h 16"/>
                  <a:gd name="T22" fmla="*/ 2 w 30"/>
                  <a:gd name="T23" fmla="*/ 0 h 16"/>
                  <a:gd name="T24" fmla="*/ 0 w 30"/>
                  <a:gd name="T25" fmla="*/ 2 h 16"/>
                  <a:gd name="T26" fmla="*/ 0 w 30"/>
                  <a:gd name="T27" fmla="*/ 5 h 16"/>
                  <a:gd name="T28" fmla="*/ 4 w 30"/>
                  <a:gd name="T29" fmla="*/ 7 h 16"/>
                  <a:gd name="T30" fmla="*/ 6 w 30"/>
                  <a:gd name="T31" fmla="*/ 10 h 16"/>
                  <a:gd name="T32" fmla="*/ 13 w 30"/>
                  <a:gd name="T33" fmla="*/ 13 h 1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0"/>
                  <a:gd name="T52" fmla="*/ 0 h 16"/>
                  <a:gd name="T53" fmla="*/ 30 w 30"/>
                  <a:gd name="T54" fmla="*/ 16 h 1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0" h="16">
                    <a:moveTo>
                      <a:pt x="13" y="13"/>
                    </a:moveTo>
                    <a:lnTo>
                      <a:pt x="19" y="15"/>
                    </a:lnTo>
                    <a:lnTo>
                      <a:pt x="25" y="16"/>
                    </a:lnTo>
                    <a:lnTo>
                      <a:pt x="28" y="16"/>
                    </a:lnTo>
                    <a:lnTo>
                      <a:pt x="30" y="15"/>
                    </a:lnTo>
                    <a:lnTo>
                      <a:pt x="30" y="11"/>
                    </a:lnTo>
                    <a:lnTo>
                      <a:pt x="28" y="8"/>
                    </a:lnTo>
                    <a:lnTo>
                      <a:pt x="25" y="7"/>
                    </a:lnTo>
                    <a:lnTo>
                      <a:pt x="19" y="3"/>
                    </a:lnTo>
                    <a:lnTo>
                      <a:pt x="13" y="2"/>
                    </a:lnTo>
                    <a:lnTo>
                      <a:pt x="6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4" y="7"/>
                    </a:lnTo>
                    <a:lnTo>
                      <a:pt x="6" y="10"/>
                    </a:lnTo>
                    <a:lnTo>
                      <a:pt x="13" y="13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8" name="Freeform 111"/>
              <p:cNvSpPr>
                <a:spLocks/>
              </p:cNvSpPr>
              <p:nvPr/>
            </p:nvSpPr>
            <p:spPr bwMode="auto">
              <a:xfrm>
                <a:off x="3177" y="3800"/>
                <a:ext cx="21" cy="18"/>
              </a:xfrm>
              <a:custGeom>
                <a:avLst/>
                <a:gdLst>
                  <a:gd name="T0" fmla="*/ 10 w 21"/>
                  <a:gd name="T1" fmla="*/ 18 h 18"/>
                  <a:gd name="T2" fmla="*/ 14 w 21"/>
                  <a:gd name="T3" fmla="*/ 18 h 18"/>
                  <a:gd name="T4" fmla="*/ 19 w 21"/>
                  <a:gd name="T5" fmla="*/ 15 h 18"/>
                  <a:gd name="T6" fmla="*/ 21 w 21"/>
                  <a:gd name="T7" fmla="*/ 13 h 18"/>
                  <a:gd name="T8" fmla="*/ 21 w 21"/>
                  <a:gd name="T9" fmla="*/ 8 h 18"/>
                  <a:gd name="T10" fmla="*/ 21 w 21"/>
                  <a:gd name="T11" fmla="*/ 5 h 18"/>
                  <a:gd name="T12" fmla="*/ 19 w 21"/>
                  <a:gd name="T13" fmla="*/ 2 h 18"/>
                  <a:gd name="T14" fmla="*/ 14 w 21"/>
                  <a:gd name="T15" fmla="*/ 0 h 18"/>
                  <a:gd name="T16" fmla="*/ 10 w 21"/>
                  <a:gd name="T17" fmla="*/ 0 h 18"/>
                  <a:gd name="T18" fmla="*/ 6 w 21"/>
                  <a:gd name="T19" fmla="*/ 0 h 18"/>
                  <a:gd name="T20" fmla="*/ 2 w 21"/>
                  <a:gd name="T21" fmla="*/ 2 h 18"/>
                  <a:gd name="T22" fmla="*/ 0 w 21"/>
                  <a:gd name="T23" fmla="*/ 5 h 18"/>
                  <a:gd name="T24" fmla="*/ 0 w 21"/>
                  <a:gd name="T25" fmla="*/ 8 h 18"/>
                  <a:gd name="T26" fmla="*/ 0 w 21"/>
                  <a:gd name="T27" fmla="*/ 13 h 18"/>
                  <a:gd name="T28" fmla="*/ 2 w 21"/>
                  <a:gd name="T29" fmla="*/ 15 h 18"/>
                  <a:gd name="T30" fmla="*/ 6 w 21"/>
                  <a:gd name="T31" fmla="*/ 18 h 18"/>
                  <a:gd name="T32" fmla="*/ 10 w 21"/>
                  <a:gd name="T33" fmla="*/ 18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1"/>
                  <a:gd name="T52" fmla="*/ 0 h 18"/>
                  <a:gd name="T53" fmla="*/ 21 w 21"/>
                  <a:gd name="T54" fmla="*/ 18 h 1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1" h="18">
                    <a:moveTo>
                      <a:pt x="10" y="18"/>
                    </a:moveTo>
                    <a:lnTo>
                      <a:pt x="14" y="18"/>
                    </a:lnTo>
                    <a:lnTo>
                      <a:pt x="19" y="15"/>
                    </a:lnTo>
                    <a:lnTo>
                      <a:pt x="21" y="13"/>
                    </a:lnTo>
                    <a:lnTo>
                      <a:pt x="21" y="8"/>
                    </a:lnTo>
                    <a:lnTo>
                      <a:pt x="21" y="5"/>
                    </a:lnTo>
                    <a:lnTo>
                      <a:pt x="19" y="2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13"/>
                    </a:lnTo>
                    <a:lnTo>
                      <a:pt x="2" y="15"/>
                    </a:lnTo>
                    <a:lnTo>
                      <a:pt x="6" y="18"/>
                    </a:lnTo>
                    <a:lnTo>
                      <a:pt x="10" y="18"/>
                    </a:lnTo>
                    <a:close/>
                  </a:path>
                </a:pathLst>
              </a:custGeom>
              <a:solidFill>
                <a:srgbClr val="BFB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9" name="Freeform 112"/>
              <p:cNvSpPr>
                <a:spLocks/>
              </p:cNvSpPr>
              <p:nvPr/>
            </p:nvSpPr>
            <p:spPr bwMode="auto">
              <a:xfrm>
                <a:off x="1755" y="3671"/>
                <a:ext cx="43" cy="36"/>
              </a:xfrm>
              <a:custGeom>
                <a:avLst/>
                <a:gdLst>
                  <a:gd name="T0" fmla="*/ 34 w 43"/>
                  <a:gd name="T1" fmla="*/ 31 h 36"/>
                  <a:gd name="T2" fmla="*/ 23 w 43"/>
                  <a:gd name="T3" fmla="*/ 30 h 36"/>
                  <a:gd name="T4" fmla="*/ 15 w 43"/>
                  <a:gd name="T5" fmla="*/ 26 h 36"/>
                  <a:gd name="T6" fmla="*/ 11 w 43"/>
                  <a:gd name="T7" fmla="*/ 20 h 36"/>
                  <a:gd name="T8" fmla="*/ 8 w 43"/>
                  <a:gd name="T9" fmla="*/ 13 h 36"/>
                  <a:gd name="T10" fmla="*/ 8 w 43"/>
                  <a:gd name="T11" fmla="*/ 10 h 36"/>
                  <a:gd name="T12" fmla="*/ 11 w 43"/>
                  <a:gd name="T13" fmla="*/ 7 h 36"/>
                  <a:gd name="T14" fmla="*/ 15 w 43"/>
                  <a:gd name="T15" fmla="*/ 4 h 36"/>
                  <a:gd name="T16" fmla="*/ 17 w 43"/>
                  <a:gd name="T17" fmla="*/ 0 h 36"/>
                  <a:gd name="T18" fmla="*/ 11 w 43"/>
                  <a:gd name="T19" fmla="*/ 2 h 36"/>
                  <a:gd name="T20" fmla="*/ 4 w 43"/>
                  <a:gd name="T21" fmla="*/ 7 h 36"/>
                  <a:gd name="T22" fmla="*/ 2 w 43"/>
                  <a:gd name="T23" fmla="*/ 12 h 36"/>
                  <a:gd name="T24" fmla="*/ 0 w 43"/>
                  <a:gd name="T25" fmla="*/ 18 h 36"/>
                  <a:gd name="T26" fmla="*/ 2 w 43"/>
                  <a:gd name="T27" fmla="*/ 25 h 36"/>
                  <a:gd name="T28" fmla="*/ 6 w 43"/>
                  <a:gd name="T29" fmla="*/ 31 h 36"/>
                  <a:gd name="T30" fmla="*/ 15 w 43"/>
                  <a:gd name="T31" fmla="*/ 35 h 36"/>
                  <a:gd name="T32" fmla="*/ 26 w 43"/>
                  <a:gd name="T33" fmla="*/ 36 h 36"/>
                  <a:gd name="T34" fmla="*/ 30 w 43"/>
                  <a:gd name="T35" fmla="*/ 36 h 36"/>
                  <a:gd name="T36" fmla="*/ 34 w 43"/>
                  <a:gd name="T37" fmla="*/ 35 h 36"/>
                  <a:gd name="T38" fmla="*/ 38 w 43"/>
                  <a:gd name="T39" fmla="*/ 33 h 36"/>
                  <a:gd name="T40" fmla="*/ 43 w 43"/>
                  <a:gd name="T41" fmla="*/ 31 h 36"/>
                  <a:gd name="T42" fmla="*/ 41 w 43"/>
                  <a:gd name="T43" fmla="*/ 31 h 36"/>
                  <a:gd name="T44" fmla="*/ 38 w 43"/>
                  <a:gd name="T45" fmla="*/ 31 h 36"/>
                  <a:gd name="T46" fmla="*/ 36 w 43"/>
                  <a:gd name="T47" fmla="*/ 31 h 36"/>
                  <a:gd name="T48" fmla="*/ 34 w 43"/>
                  <a:gd name="T49" fmla="*/ 31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3"/>
                  <a:gd name="T76" fmla="*/ 0 h 36"/>
                  <a:gd name="T77" fmla="*/ 43 w 43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3" h="36">
                    <a:moveTo>
                      <a:pt x="34" y="31"/>
                    </a:moveTo>
                    <a:lnTo>
                      <a:pt x="23" y="30"/>
                    </a:lnTo>
                    <a:lnTo>
                      <a:pt x="15" y="26"/>
                    </a:lnTo>
                    <a:lnTo>
                      <a:pt x="11" y="20"/>
                    </a:lnTo>
                    <a:lnTo>
                      <a:pt x="8" y="13"/>
                    </a:lnTo>
                    <a:lnTo>
                      <a:pt x="8" y="10"/>
                    </a:lnTo>
                    <a:lnTo>
                      <a:pt x="11" y="7"/>
                    </a:lnTo>
                    <a:lnTo>
                      <a:pt x="15" y="4"/>
                    </a:lnTo>
                    <a:lnTo>
                      <a:pt x="17" y="0"/>
                    </a:lnTo>
                    <a:lnTo>
                      <a:pt x="11" y="2"/>
                    </a:lnTo>
                    <a:lnTo>
                      <a:pt x="4" y="7"/>
                    </a:lnTo>
                    <a:lnTo>
                      <a:pt x="2" y="12"/>
                    </a:lnTo>
                    <a:lnTo>
                      <a:pt x="0" y="18"/>
                    </a:lnTo>
                    <a:lnTo>
                      <a:pt x="2" y="25"/>
                    </a:lnTo>
                    <a:lnTo>
                      <a:pt x="6" y="31"/>
                    </a:lnTo>
                    <a:lnTo>
                      <a:pt x="15" y="35"/>
                    </a:lnTo>
                    <a:lnTo>
                      <a:pt x="26" y="36"/>
                    </a:lnTo>
                    <a:lnTo>
                      <a:pt x="30" y="36"/>
                    </a:lnTo>
                    <a:lnTo>
                      <a:pt x="34" y="35"/>
                    </a:lnTo>
                    <a:lnTo>
                      <a:pt x="38" y="33"/>
                    </a:lnTo>
                    <a:lnTo>
                      <a:pt x="43" y="31"/>
                    </a:lnTo>
                    <a:lnTo>
                      <a:pt x="41" y="31"/>
                    </a:lnTo>
                    <a:lnTo>
                      <a:pt x="38" y="31"/>
                    </a:lnTo>
                    <a:lnTo>
                      <a:pt x="36" y="31"/>
                    </a:lnTo>
                    <a:lnTo>
                      <a:pt x="34" y="3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196" name="Picture 138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6860" y="5099765"/>
              <a:ext cx="758029" cy="433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5" name="Line 28"/>
            <p:cNvSpPr>
              <a:spLocks noChangeShapeType="1"/>
            </p:cNvSpPr>
            <p:nvPr/>
          </p:nvSpPr>
          <p:spPr bwMode="auto">
            <a:xfrm flipV="1">
              <a:off x="6142314" y="5774852"/>
              <a:ext cx="411992" cy="1616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black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18434213"/>
      </p:ext>
    </p:extLst>
  </p:cSld>
  <p:clrMapOvr>
    <a:masterClrMapping/>
  </p:clrMapOvr>
</p:sld>
</file>

<file path=ppt/theme/theme1.xml><?xml version="1.0" encoding="utf-8"?>
<a:theme xmlns:a="http://schemas.openxmlformats.org/drawingml/2006/main" name="USAF(Unclas)">
  <a:themeElements>
    <a:clrScheme name="USAF(Unclas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USAF(Unclas)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55DC7"/>
      </a:hlink>
      <a:folHlink>
        <a:srgbClr val="B2B2B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dash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dash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226E9155AB754092267518F92994AC" ma:contentTypeVersion="6" ma:contentTypeDescription="Create a new document." ma:contentTypeScope="" ma:versionID="ee4221e57c6d24c52fb2e700897fad34">
  <xsd:schema xmlns:xsd="http://www.w3.org/2001/XMLSchema" xmlns:xs="http://www.w3.org/2001/XMLSchema" xmlns:p="http://schemas.microsoft.com/office/2006/metadata/properties" xmlns:ns3="89febc3a-dcb0-44c8-8ea2-0bb1af397c98" targetNamespace="http://schemas.microsoft.com/office/2006/metadata/properties" ma:root="true" ma:fieldsID="91eb82f374b84b2dd47ae620842492b0" ns3:_="">
    <xsd:import namespace="89febc3a-dcb0-44c8-8ea2-0bb1af397c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febc3a-dcb0-44c8-8ea2-0bb1af397c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B635C7-717F-4E3D-A4A3-92B0F522A0B0}">
  <ds:schemaRefs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89febc3a-dcb0-44c8-8ea2-0bb1af397c98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626E59C-83E6-4ACC-A007-B9E0AAEF5F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febc3a-dcb0-44c8-8ea2-0bb1af397c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F55601-EC12-41B9-AE6A-EE1A08497D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Designs\USAF(Unclas).pot</Template>
  <TotalTime>16795</TotalTime>
  <Words>1283</Words>
  <Application>Microsoft Office PowerPoint</Application>
  <PresentationFormat>On-screen Show (4:3)</PresentationFormat>
  <Paragraphs>231</Paragraphs>
  <Slides>12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Century Schoolbook</vt:lpstr>
      <vt:lpstr>Times New Roman</vt:lpstr>
      <vt:lpstr>Wingdings</vt:lpstr>
      <vt:lpstr>USAF(Unclas)</vt:lpstr>
      <vt:lpstr>1_USAF(Unclas)</vt:lpstr>
      <vt:lpstr>Clip</vt:lpstr>
      <vt:lpstr>USAF Engineer and Scientist Exchange Program (ESEP)</vt:lpstr>
      <vt:lpstr>What is the ESEP?</vt:lpstr>
      <vt:lpstr>Objectives of ESEP</vt:lpstr>
      <vt:lpstr>USAF Selection Criteria</vt:lpstr>
      <vt:lpstr>Potential Countries of Placement</vt:lpstr>
      <vt:lpstr>Candidate Placement Objectives</vt:lpstr>
      <vt:lpstr>Placement FAQs</vt:lpstr>
      <vt:lpstr>ESEP Class of 2023 Timeline</vt:lpstr>
      <vt:lpstr>USAF ESEP Overseas as of Feb 2021</vt:lpstr>
      <vt:lpstr>USAF ESEP Overseas as of Feb 2021</vt:lpstr>
      <vt:lpstr>ESEP Authorities</vt:lpstr>
      <vt:lpstr>Questions?</vt:lpstr>
    </vt:vector>
  </TitlesOfParts>
  <Company>HQ USAF/______, Pentagon, DC 20330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Rahamatali, Victoriana R CTR (US)</dc:creator>
  <cp:lastModifiedBy>DEMESTIHAS, ANTHONY W CIV US Air Force HAF SAF/IA</cp:lastModifiedBy>
  <cp:revision>735</cp:revision>
  <cp:lastPrinted>2016-05-10T20:45:14Z</cp:lastPrinted>
  <dcterms:created xsi:type="dcterms:W3CDTF">2000-04-26T18:38:01Z</dcterms:created>
  <dcterms:modified xsi:type="dcterms:W3CDTF">2022-02-17T16:26:49Z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0x0101003A226E9155AB754092267518F92994AC</vt:lpwstr>
  </property>
</Properties>
</file>